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9"/>
  </p:notesMasterIdLst>
  <p:sldIdLst>
    <p:sldId id="256" r:id="rId2"/>
    <p:sldId id="257" r:id="rId3"/>
    <p:sldId id="259" r:id="rId4"/>
    <p:sldId id="260" r:id="rId5"/>
    <p:sldId id="261" r:id="rId6"/>
    <p:sldId id="265" r:id="rId7"/>
    <p:sldId id="290" r:id="rId8"/>
    <p:sldId id="263" r:id="rId9"/>
    <p:sldId id="266" r:id="rId10"/>
    <p:sldId id="267" r:id="rId11"/>
    <p:sldId id="296" r:id="rId12"/>
    <p:sldId id="297" r:id="rId13"/>
    <p:sldId id="298" r:id="rId14"/>
    <p:sldId id="299" r:id="rId15"/>
    <p:sldId id="300" r:id="rId16"/>
    <p:sldId id="301" r:id="rId17"/>
    <p:sldId id="306" r:id="rId18"/>
    <p:sldId id="305" r:id="rId19"/>
    <p:sldId id="302" r:id="rId20"/>
    <p:sldId id="303" r:id="rId21"/>
    <p:sldId id="304" r:id="rId22"/>
    <p:sldId id="308" r:id="rId23"/>
    <p:sldId id="309" r:id="rId24"/>
    <p:sldId id="310" r:id="rId25"/>
    <p:sldId id="268" r:id="rId26"/>
    <p:sldId id="269" r:id="rId27"/>
    <p:sldId id="270" r:id="rId28"/>
    <p:sldId id="271" r:id="rId29"/>
    <p:sldId id="272" r:id="rId30"/>
    <p:sldId id="273" r:id="rId31"/>
    <p:sldId id="274" r:id="rId32"/>
    <p:sldId id="281" r:id="rId33"/>
    <p:sldId id="264" r:id="rId34"/>
    <p:sldId id="276" r:id="rId35"/>
    <p:sldId id="282" r:id="rId36"/>
    <p:sldId id="291" r:id="rId37"/>
    <p:sldId id="292" r:id="rId38"/>
    <p:sldId id="293" r:id="rId39"/>
    <p:sldId id="294" r:id="rId40"/>
    <p:sldId id="295" r:id="rId41"/>
    <p:sldId id="283" r:id="rId42"/>
    <p:sldId id="284" r:id="rId43"/>
    <p:sldId id="285" r:id="rId44"/>
    <p:sldId id="286" r:id="rId45"/>
    <p:sldId id="288" r:id="rId46"/>
    <p:sldId id="287" r:id="rId47"/>
    <p:sldId id="289" r:id="rId48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FBFBF"/>
    <a:srgbClr val="948A54"/>
    <a:srgbClr val="BFB895"/>
    <a:srgbClr val="EEEEEE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2" autoAdjust="0"/>
    <p:restoredTop sz="96400" autoAdjust="0"/>
  </p:normalViewPr>
  <p:slideViewPr>
    <p:cSldViewPr>
      <p:cViewPr>
        <p:scale>
          <a:sx n="66" d="100"/>
          <a:sy n="66" d="100"/>
        </p:scale>
        <p:origin x="1014" y="43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0A9A57-9553-4854-AE01-87B290AD1CA1}" type="datetimeFigureOut">
              <a:rPr lang="ko-KR" altLang="en-US" smtClean="0"/>
              <a:t>2023-06-19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4297DC-00EC-4146-BE07-7B5DBDB677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35123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4297DC-00EC-4146-BE07-7B5DBDB6776C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13633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4297DC-00EC-4146-BE07-7B5DBDB6776C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46734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4297DC-00EC-4146-BE07-7B5DBDB6776C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91793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4297DC-00EC-4146-BE07-7B5DBDB6776C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59525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4297DC-00EC-4146-BE07-7B5DBDB6776C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59813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4297DC-00EC-4146-BE07-7B5DBDB6776C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5038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4297DC-00EC-4146-BE07-7B5DBDB6776C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13127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4297DC-00EC-4146-BE07-7B5DBDB6776C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41685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4297DC-00EC-4146-BE07-7B5DBDB6776C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999394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4297DC-00EC-4146-BE07-7B5DBDB6776C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178597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4297DC-00EC-4146-BE07-7B5DBDB6776C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10190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4297DC-00EC-4146-BE07-7B5DBDB6776C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373595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4297DC-00EC-4146-BE07-7B5DBDB6776C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341609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4297DC-00EC-4146-BE07-7B5DBDB6776C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597866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4297DC-00EC-4146-BE07-7B5DBDB6776C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084099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4297DC-00EC-4146-BE07-7B5DBDB6776C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391048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4297DC-00EC-4146-BE07-7B5DBDB6776C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054512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4297DC-00EC-4146-BE07-7B5DBDB6776C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868316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4297DC-00EC-4146-BE07-7B5DBDB6776C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35715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4297DC-00EC-4146-BE07-7B5DBDB6776C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228418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4297DC-00EC-4146-BE07-7B5DBDB6776C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247003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4297DC-00EC-4146-BE07-7B5DBDB6776C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49901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4297DC-00EC-4146-BE07-7B5DBDB6776C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883545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4297DC-00EC-4146-BE07-7B5DBDB6776C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833735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4297DC-00EC-4146-BE07-7B5DBDB6776C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668865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4297DC-00EC-4146-BE07-7B5DBDB6776C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545143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4297DC-00EC-4146-BE07-7B5DBDB6776C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913718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4297DC-00EC-4146-BE07-7B5DBDB6776C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907436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4297DC-00EC-4146-BE07-7B5DBDB6776C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250999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4297DC-00EC-4146-BE07-7B5DBDB6776C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892742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4297DC-00EC-4146-BE07-7B5DBDB6776C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913830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4297DC-00EC-4146-BE07-7B5DBDB6776C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691886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4297DC-00EC-4146-BE07-7B5DBDB6776C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01851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4297DC-00EC-4146-BE07-7B5DBDB6776C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09077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4297DC-00EC-4146-BE07-7B5DBDB6776C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028139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4297DC-00EC-4146-BE07-7B5DBDB6776C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3114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4297DC-00EC-4146-BE07-7B5DBDB6776C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65627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4297DC-00EC-4146-BE07-7B5DBDB6776C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170676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4297DC-00EC-4146-BE07-7B5DBDB6776C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725729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4297DC-00EC-4146-BE07-7B5DBDB6776C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95544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4297DC-00EC-4146-BE07-7B5DBDB6776C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23555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4297DC-00EC-4146-BE07-7B5DBDB6776C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18441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4297DC-00EC-4146-BE07-7B5DBDB6776C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78025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4297DC-00EC-4146-BE07-7B5DBDB6776C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95955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4297DC-00EC-4146-BE07-7B5DBDB6776C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49275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4297DC-00EC-4146-BE07-7B5DBDB6776C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93535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6/19/2023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6/19/2023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FBFB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091190" y="4080248"/>
            <a:ext cx="10103334" cy="2125218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4984933" y="4327248"/>
            <a:ext cx="8315848" cy="16312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0" b="1" kern="0" spc="-3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도트 히어로즈</a:t>
            </a:r>
            <a:endParaRPr lang="en-US" b="1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" name="Object 9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21480000">
            <a:off x="14392559" y="5820625"/>
            <a:ext cx="471644" cy="618121"/>
          </a:xfrm>
          <a:prstGeom prst="rect">
            <a:avLst/>
          </a:prstGeom>
        </p:spPr>
      </p:pic>
      <p:sp>
        <p:nvSpPr>
          <p:cNvPr id="15" name="Object 8"/>
          <p:cNvSpPr txBox="1"/>
          <p:nvPr/>
        </p:nvSpPr>
        <p:spPr>
          <a:xfrm>
            <a:off x="6323457" y="2631591"/>
            <a:ext cx="5638800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7200" kern="0" spc="-3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Bold" pitchFamily="34" charset="0"/>
              </a:rPr>
              <a:t>게임 기획서</a:t>
            </a:r>
            <a:endParaRPr lang="en-US" sz="11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Object 8"/>
          <p:cNvSpPr txBox="1"/>
          <p:nvPr/>
        </p:nvSpPr>
        <p:spPr>
          <a:xfrm>
            <a:off x="8555724" y="6415214"/>
            <a:ext cx="5638800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ko-KR" altLang="en-US" sz="4400" kern="0" spc="-3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Bold" pitchFamily="34" charset="0"/>
              </a:rPr>
              <a:t>작성자 </a:t>
            </a:r>
            <a:r>
              <a:rPr lang="en-US" altLang="ko-KR" sz="4400" kern="0" spc="-3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Bold" pitchFamily="34" charset="0"/>
              </a:rPr>
              <a:t>: </a:t>
            </a:r>
            <a:r>
              <a:rPr lang="ko-KR" altLang="en-US" sz="4400" kern="0" spc="-3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Bold" pitchFamily="34" charset="0"/>
              </a:rPr>
              <a:t>이름</a:t>
            </a:r>
            <a:endParaRPr lang="en-US" sz="7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13792200" y="4449907"/>
            <a:ext cx="0" cy="1385899"/>
          </a:xfrm>
          <a:prstGeom prst="line">
            <a:avLst/>
          </a:prstGeom>
          <a:ln w="762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Object 45"/>
          <p:cNvSpPr txBox="1"/>
          <p:nvPr/>
        </p:nvSpPr>
        <p:spPr>
          <a:xfrm>
            <a:off x="285749" y="181871"/>
            <a:ext cx="5734051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400" u="sng" kern="0" spc="-300" dirty="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구성</a:t>
            </a:r>
            <a:endParaRPr lang="en-US" altLang="ko-KR" sz="2400" u="sng" kern="0" spc="-300" dirty="0">
              <a:solidFill>
                <a:srgbClr val="0F0F0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sz="3600" b="1" kern="0" spc="-300" dirty="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sz="3600" b="1" kern="0" spc="-300" dirty="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흐름도 </a:t>
            </a:r>
            <a:r>
              <a:rPr lang="en-US" altLang="ko-KR" sz="3600" b="1" kern="0" spc="-300" dirty="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3600" b="1" kern="0" spc="-300" dirty="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씬 구성</a:t>
            </a:r>
            <a:r>
              <a:rPr lang="en-US" altLang="ko-KR" sz="3600" b="1" kern="0" spc="-300" dirty="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en-US" sz="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298449" y="1197534"/>
            <a:ext cx="17716500" cy="8610600"/>
          </a:xfrm>
          <a:prstGeom prst="roundRect">
            <a:avLst>
              <a:gd name="adj" fmla="val 3151"/>
            </a:avLst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순서도: 대체 처리 3">
            <a:extLst>
              <a:ext uri="{FF2B5EF4-FFF2-40B4-BE49-F238E27FC236}">
                <a16:creationId xmlns:a16="http://schemas.microsoft.com/office/drawing/2014/main" id="{46C14FAC-FD85-4133-5701-075F1FD81610}"/>
              </a:ext>
            </a:extLst>
          </p:cNvPr>
          <p:cNvSpPr/>
          <p:nvPr/>
        </p:nvSpPr>
        <p:spPr>
          <a:xfrm>
            <a:off x="6667500" y="1583766"/>
            <a:ext cx="4953000" cy="838200"/>
          </a:xfrm>
          <a:prstGeom prst="flowChartAlternateProcess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게임 시작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D392425-462D-C15F-EE1D-7FB4C32979EC}"/>
              </a:ext>
            </a:extLst>
          </p:cNvPr>
          <p:cNvSpPr/>
          <p:nvPr/>
        </p:nvSpPr>
        <p:spPr>
          <a:xfrm>
            <a:off x="6667500" y="3164916"/>
            <a:ext cx="4953000" cy="914400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 err="1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인트로</a:t>
            </a:r>
            <a:r>
              <a:rPr lang="ko-KR" altLang="en-US" sz="36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 씬</a:t>
            </a:r>
            <a:r>
              <a:rPr lang="en-US" altLang="ko-KR" sz="36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(</a:t>
            </a:r>
            <a:r>
              <a:rPr lang="ko-KR" altLang="en-US" sz="3600" dirty="0" err="1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시작씬</a:t>
            </a:r>
            <a:r>
              <a:rPr lang="en-US" altLang="ko-KR" sz="36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)</a:t>
            </a:r>
            <a:endParaRPr lang="ko-KR" altLang="en-US" sz="3600" dirty="0"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647F966-F3A3-295C-BADD-2BE3E7F936E3}"/>
              </a:ext>
            </a:extLst>
          </p:cNvPr>
          <p:cNvSpPr/>
          <p:nvPr/>
        </p:nvSpPr>
        <p:spPr>
          <a:xfrm>
            <a:off x="6667500" y="4822266"/>
            <a:ext cx="4953000" cy="914400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로비 씬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077467C-FC98-7E56-C32C-0359D1A7E272}"/>
              </a:ext>
            </a:extLst>
          </p:cNvPr>
          <p:cNvSpPr/>
          <p:nvPr/>
        </p:nvSpPr>
        <p:spPr>
          <a:xfrm>
            <a:off x="6667500" y="6479616"/>
            <a:ext cx="4953000" cy="914400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월드맵</a:t>
            </a:r>
            <a:r>
              <a:rPr lang="ko-KR" altLang="en-US" sz="36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 씬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69257A8-803A-A5AF-974C-9AA51C7E4C34}"/>
              </a:ext>
            </a:extLst>
          </p:cNvPr>
          <p:cNvSpPr/>
          <p:nvPr/>
        </p:nvSpPr>
        <p:spPr>
          <a:xfrm>
            <a:off x="6667500" y="8136966"/>
            <a:ext cx="4953000" cy="914400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배틀 씬</a:t>
            </a: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55DB82DC-9C64-9873-DA11-DB1ECE4DD4AA}"/>
              </a:ext>
            </a:extLst>
          </p:cNvPr>
          <p:cNvCxnSpPr>
            <a:cxnSpLocks/>
            <a:stCxn id="4" idx="2"/>
            <a:endCxn id="7" idx="0"/>
          </p:cNvCxnSpPr>
          <p:nvPr/>
        </p:nvCxnSpPr>
        <p:spPr>
          <a:xfrm>
            <a:off x="9144000" y="2421966"/>
            <a:ext cx="0" cy="74295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12D383DE-FA8C-1B99-C8A9-FB143508F818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>
            <a:off x="9144000" y="4079316"/>
            <a:ext cx="0" cy="74295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141354B8-2BC5-269B-FEF4-0BD4ACA99428}"/>
              </a:ext>
            </a:extLst>
          </p:cNvPr>
          <p:cNvCxnSpPr>
            <a:cxnSpLocks/>
            <a:stCxn id="8" idx="2"/>
            <a:endCxn id="10" idx="0"/>
          </p:cNvCxnSpPr>
          <p:nvPr/>
        </p:nvCxnSpPr>
        <p:spPr>
          <a:xfrm>
            <a:off x="9144000" y="5736666"/>
            <a:ext cx="0" cy="74295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5D21C4FC-0410-C2D6-C91D-F1D4E22FAF23}"/>
              </a:ext>
            </a:extLst>
          </p:cNvPr>
          <p:cNvCxnSpPr>
            <a:cxnSpLocks/>
            <a:endCxn id="11" idx="0"/>
          </p:cNvCxnSpPr>
          <p:nvPr/>
        </p:nvCxnSpPr>
        <p:spPr>
          <a:xfrm>
            <a:off x="9144000" y="7394016"/>
            <a:ext cx="0" cy="74295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연결선: 꺾임 32">
            <a:extLst>
              <a:ext uri="{FF2B5EF4-FFF2-40B4-BE49-F238E27FC236}">
                <a16:creationId xmlns:a16="http://schemas.microsoft.com/office/drawing/2014/main" id="{662B848C-8418-C424-126D-AB81177ED382}"/>
              </a:ext>
            </a:extLst>
          </p:cNvPr>
          <p:cNvCxnSpPr>
            <a:cxnSpLocks/>
            <a:stCxn id="11" idx="3"/>
            <a:endCxn id="8" idx="3"/>
          </p:cNvCxnSpPr>
          <p:nvPr/>
        </p:nvCxnSpPr>
        <p:spPr>
          <a:xfrm flipV="1">
            <a:off x="11620500" y="5279466"/>
            <a:ext cx="12700" cy="3314700"/>
          </a:xfrm>
          <a:prstGeom prst="bentConnector3">
            <a:avLst>
              <a:gd name="adj1" fmla="val 4200000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592357E1-10A0-40AF-38CE-75BE30C9DD44}"/>
              </a:ext>
            </a:extLst>
          </p:cNvPr>
          <p:cNvSpPr/>
          <p:nvPr/>
        </p:nvSpPr>
        <p:spPr>
          <a:xfrm>
            <a:off x="1038225" y="4131234"/>
            <a:ext cx="4953000" cy="914400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로딩 씬</a:t>
            </a:r>
            <a:r>
              <a:rPr lang="en-US" altLang="ko-KR" sz="36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(</a:t>
            </a:r>
            <a:r>
              <a:rPr lang="ko-KR" altLang="en-US" sz="36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미정</a:t>
            </a:r>
            <a:r>
              <a:rPr lang="en-US" altLang="ko-KR" sz="36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)</a:t>
            </a:r>
            <a:endParaRPr lang="ko-KR" altLang="en-US" sz="3600" dirty="0"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  <p:cxnSp>
        <p:nvCxnSpPr>
          <p:cNvPr id="54" name="연결선: 꺾임 53">
            <a:extLst>
              <a:ext uri="{FF2B5EF4-FFF2-40B4-BE49-F238E27FC236}">
                <a16:creationId xmlns:a16="http://schemas.microsoft.com/office/drawing/2014/main" id="{0233A790-03A5-7D43-F8A6-4DB7F53C6484}"/>
              </a:ext>
            </a:extLst>
          </p:cNvPr>
          <p:cNvCxnSpPr>
            <a:cxnSpLocks/>
            <a:stCxn id="7" idx="1"/>
            <a:endCxn id="53" idx="0"/>
          </p:cNvCxnSpPr>
          <p:nvPr/>
        </p:nvCxnSpPr>
        <p:spPr>
          <a:xfrm rot="10800000" flipV="1">
            <a:off x="3514726" y="3622116"/>
            <a:ext cx="3152775" cy="509118"/>
          </a:xfrm>
          <a:prstGeom prst="bentConnector2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연결선: 꺾임 56">
            <a:extLst>
              <a:ext uri="{FF2B5EF4-FFF2-40B4-BE49-F238E27FC236}">
                <a16:creationId xmlns:a16="http://schemas.microsoft.com/office/drawing/2014/main" id="{B8673421-793F-EFC9-9F40-4A8105F9F0EF}"/>
              </a:ext>
            </a:extLst>
          </p:cNvPr>
          <p:cNvCxnSpPr>
            <a:cxnSpLocks/>
            <a:stCxn id="10" idx="1"/>
            <a:endCxn id="53" idx="2"/>
          </p:cNvCxnSpPr>
          <p:nvPr/>
        </p:nvCxnSpPr>
        <p:spPr>
          <a:xfrm rot="10800000">
            <a:off x="3514726" y="5045634"/>
            <a:ext cx="3152775" cy="1891182"/>
          </a:xfrm>
          <a:prstGeom prst="bentConnector2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연결선: 꺾임 59">
            <a:extLst>
              <a:ext uri="{FF2B5EF4-FFF2-40B4-BE49-F238E27FC236}">
                <a16:creationId xmlns:a16="http://schemas.microsoft.com/office/drawing/2014/main" id="{E8EE27BF-1641-D500-789B-0BD8DB9F3AE3}"/>
              </a:ext>
            </a:extLst>
          </p:cNvPr>
          <p:cNvCxnSpPr>
            <a:cxnSpLocks/>
            <a:stCxn id="53" idx="3"/>
            <a:endCxn id="8" idx="1"/>
          </p:cNvCxnSpPr>
          <p:nvPr/>
        </p:nvCxnSpPr>
        <p:spPr>
          <a:xfrm>
            <a:off x="5991225" y="4588434"/>
            <a:ext cx="676275" cy="691032"/>
          </a:xfrm>
          <a:prstGeom prst="bentConnector3">
            <a:avLst>
              <a:gd name="adj1" fmla="val 50000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연결선: 꺾임 62">
            <a:extLst>
              <a:ext uri="{FF2B5EF4-FFF2-40B4-BE49-F238E27FC236}">
                <a16:creationId xmlns:a16="http://schemas.microsoft.com/office/drawing/2014/main" id="{0F8B7F20-28AB-5511-703A-BEF06E8A6904}"/>
              </a:ext>
            </a:extLst>
          </p:cNvPr>
          <p:cNvCxnSpPr>
            <a:cxnSpLocks/>
            <a:stCxn id="53" idx="1"/>
            <a:endCxn id="11" idx="1"/>
          </p:cNvCxnSpPr>
          <p:nvPr/>
        </p:nvCxnSpPr>
        <p:spPr>
          <a:xfrm rot="10800000" flipH="1" flipV="1">
            <a:off x="1038224" y="4588434"/>
            <a:ext cx="5629275" cy="4005732"/>
          </a:xfrm>
          <a:prstGeom prst="bentConnector3">
            <a:avLst>
              <a:gd name="adj1" fmla="val -4061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54575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Object 45"/>
          <p:cNvSpPr txBox="1"/>
          <p:nvPr/>
        </p:nvSpPr>
        <p:spPr>
          <a:xfrm>
            <a:off x="285749" y="181871"/>
            <a:ext cx="5734051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400" u="sng" kern="0" spc="-300" dirty="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구성</a:t>
            </a:r>
            <a:endParaRPr lang="en-US" altLang="ko-KR" sz="2400" u="sng" kern="0" spc="-300" dirty="0">
              <a:solidFill>
                <a:srgbClr val="0F0F0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sz="3600" b="1" kern="0" spc="-300" dirty="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3600" b="1" kern="0" spc="-300" dirty="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씬 기능 상세</a:t>
            </a:r>
            <a:endParaRPr lang="en-US" sz="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298449" y="1197534"/>
            <a:ext cx="17716500" cy="8610600"/>
          </a:xfrm>
          <a:prstGeom prst="roundRect">
            <a:avLst>
              <a:gd name="adj" fmla="val 3151"/>
            </a:avLst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A874384-71B6-FF35-F0F6-10DD86469E57}"/>
              </a:ext>
            </a:extLst>
          </p:cNvPr>
          <p:cNvGrpSpPr/>
          <p:nvPr/>
        </p:nvGrpSpPr>
        <p:grpSpPr>
          <a:xfrm>
            <a:off x="762000" y="1504950"/>
            <a:ext cx="2819400" cy="7467600"/>
            <a:chOff x="762000" y="1504950"/>
            <a:chExt cx="4965700" cy="7467600"/>
          </a:xfrm>
        </p:grpSpPr>
        <p:sp>
          <p:nvSpPr>
            <p:cNvPr id="4" name="순서도: 대체 처리 3">
              <a:extLst>
                <a:ext uri="{FF2B5EF4-FFF2-40B4-BE49-F238E27FC236}">
                  <a16:creationId xmlns:a16="http://schemas.microsoft.com/office/drawing/2014/main" id="{46C14FAC-FD85-4133-5701-075F1FD81610}"/>
                </a:ext>
              </a:extLst>
            </p:cNvPr>
            <p:cNvSpPr/>
            <p:nvPr/>
          </p:nvSpPr>
          <p:spPr>
            <a:xfrm>
              <a:off x="762000" y="1504950"/>
              <a:ext cx="4953000" cy="838200"/>
            </a:xfrm>
            <a:prstGeom prst="flowChartAlternateProcess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latin typeface="한컴 윤고딕 250" panose="02020603020101020101" pitchFamily="18" charset="-127"/>
                  <a:ea typeface="한컴 윤고딕 250" panose="02020603020101020101" pitchFamily="18" charset="-127"/>
                </a:rPr>
                <a:t>게임 시작</a:t>
              </a: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7D392425-462D-C15F-EE1D-7FB4C32979EC}"/>
                </a:ext>
              </a:extLst>
            </p:cNvPr>
            <p:cNvSpPr/>
            <p:nvPr/>
          </p:nvSpPr>
          <p:spPr>
            <a:xfrm>
              <a:off x="762000" y="3086100"/>
              <a:ext cx="4953000" cy="914400"/>
            </a:xfrm>
            <a:prstGeom prst="rect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 err="1">
                  <a:latin typeface="한컴 윤고딕 250" panose="02020603020101020101" pitchFamily="18" charset="-127"/>
                  <a:ea typeface="한컴 윤고딕 250" panose="02020603020101020101" pitchFamily="18" charset="-127"/>
                </a:rPr>
                <a:t>인트로</a:t>
              </a:r>
              <a:r>
                <a:rPr lang="ko-KR" altLang="en-US" sz="2400" dirty="0">
                  <a:latin typeface="한컴 윤고딕 250" panose="02020603020101020101" pitchFamily="18" charset="-127"/>
                  <a:ea typeface="한컴 윤고딕 250" panose="02020603020101020101" pitchFamily="18" charset="-127"/>
                </a:rPr>
                <a:t> 씬</a:t>
              </a:r>
              <a:r>
                <a:rPr lang="en-US" altLang="ko-KR" sz="2400" dirty="0">
                  <a:latin typeface="한컴 윤고딕 250" panose="02020603020101020101" pitchFamily="18" charset="-127"/>
                  <a:ea typeface="한컴 윤고딕 250" panose="02020603020101020101" pitchFamily="18" charset="-127"/>
                </a:rPr>
                <a:t>(</a:t>
              </a:r>
              <a:r>
                <a:rPr lang="ko-KR" altLang="en-US" sz="2400" dirty="0" err="1">
                  <a:latin typeface="한컴 윤고딕 250" panose="02020603020101020101" pitchFamily="18" charset="-127"/>
                  <a:ea typeface="한컴 윤고딕 250" panose="02020603020101020101" pitchFamily="18" charset="-127"/>
                </a:rPr>
                <a:t>시작씬</a:t>
              </a:r>
              <a:r>
                <a:rPr lang="en-US" altLang="ko-KR" sz="2400" dirty="0">
                  <a:latin typeface="한컴 윤고딕 250" panose="02020603020101020101" pitchFamily="18" charset="-127"/>
                  <a:ea typeface="한컴 윤고딕 250" panose="02020603020101020101" pitchFamily="18" charset="-127"/>
                </a:rPr>
                <a:t>)</a:t>
              </a:r>
              <a:endParaRPr lang="ko-KR" altLang="en-US" sz="2400" dirty="0">
                <a:latin typeface="한컴 윤고딕 250" panose="02020603020101020101" pitchFamily="18" charset="-127"/>
                <a:ea typeface="한컴 윤고딕 250" panose="02020603020101020101" pitchFamily="18" charset="-127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647F966-F3A3-295C-BADD-2BE3E7F936E3}"/>
                </a:ext>
              </a:extLst>
            </p:cNvPr>
            <p:cNvSpPr/>
            <p:nvPr/>
          </p:nvSpPr>
          <p:spPr>
            <a:xfrm>
              <a:off x="762000" y="4743450"/>
              <a:ext cx="4953000" cy="914400"/>
            </a:xfrm>
            <a:prstGeom prst="rect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latin typeface="한컴 윤고딕 250" panose="02020603020101020101" pitchFamily="18" charset="-127"/>
                  <a:ea typeface="한컴 윤고딕 250" panose="02020603020101020101" pitchFamily="18" charset="-127"/>
                </a:rPr>
                <a:t>로비 씬</a:t>
              </a: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077467C-FC98-7E56-C32C-0359D1A7E272}"/>
                </a:ext>
              </a:extLst>
            </p:cNvPr>
            <p:cNvSpPr/>
            <p:nvPr/>
          </p:nvSpPr>
          <p:spPr>
            <a:xfrm>
              <a:off x="762000" y="6400800"/>
              <a:ext cx="4953000" cy="914400"/>
            </a:xfrm>
            <a:prstGeom prst="rect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>
                  <a:latin typeface="한컴 윤고딕 250" panose="02020603020101020101" pitchFamily="18" charset="-127"/>
                  <a:ea typeface="한컴 윤고딕 250" panose="02020603020101020101" pitchFamily="18" charset="-127"/>
                </a:rPr>
                <a:t>월드맵</a:t>
              </a:r>
              <a:r>
                <a:rPr lang="ko-KR" altLang="en-US" sz="2400" dirty="0">
                  <a:latin typeface="한컴 윤고딕 250" panose="02020603020101020101" pitchFamily="18" charset="-127"/>
                  <a:ea typeface="한컴 윤고딕 250" panose="02020603020101020101" pitchFamily="18" charset="-127"/>
                </a:rPr>
                <a:t> 씬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569257A8-803A-A5AF-974C-9AA51C7E4C34}"/>
                </a:ext>
              </a:extLst>
            </p:cNvPr>
            <p:cNvSpPr/>
            <p:nvPr/>
          </p:nvSpPr>
          <p:spPr>
            <a:xfrm>
              <a:off x="762000" y="8058150"/>
              <a:ext cx="4953000" cy="914400"/>
            </a:xfrm>
            <a:prstGeom prst="rect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latin typeface="한컴 윤고딕 250" panose="02020603020101020101" pitchFamily="18" charset="-127"/>
                  <a:ea typeface="한컴 윤고딕 250" panose="02020603020101020101" pitchFamily="18" charset="-127"/>
                </a:rPr>
                <a:t>배틀 씬</a:t>
              </a:r>
            </a:p>
          </p:txBody>
        </p:sp>
        <p:cxnSp>
          <p:nvCxnSpPr>
            <p:cNvPr id="20" name="직선 화살표 연결선 19">
              <a:extLst>
                <a:ext uri="{FF2B5EF4-FFF2-40B4-BE49-F238E27FC236}">
                  <a16:creationId xmlns:a16="http://schemas.microsoft.com/office/drawing/2014/main" id="{55DB82DC-9C64-9873-DA11-DB1ECE4DD4AA}"/>
                </a:ext>
              </a:extLst>
            </p:cNvPr>
            <p:cNvCxnSpPr>
              <a:cxnSpLocks/>
              <a:stCxn id="4" idx="2"/>
              <a:endCxn id="7" idx="0"/>
            </p:cNvCxnSpPr>
            <p:nvPr/>
          </p:nvCxnSpPr>
          <p:spPr>
            <a:xfrm>
              <a:off x="3238500" y="2343150"/>
              <a:ext cx="0" cy="74295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화살표 연결선 22">
              <a:extLst>
                <a:ext uri="{FF2B5EF4-FFF2-40B4-BE49-F238E27FC236}">
                  <a16:creationId xmlns:a16="http://schemas.microsoft.com/office/drawing/2014/main" id="{12D383DE-FA8C-1B99-C8A9-FB143508F818}"/>
                </a:ext>
              </a:extLst>
            </p:cNvPr>
            <p:cNvCxnSpPr>
              <a:cxnSpLocks/>
              <a:stCxn id="7" idx="2"/>
              <a:endCxn id="8" idx="0"/>
            </p:cNvCxnSpPr>
            <p:nvPr/>
          </p:nvCxnSpPr>
          <p:spPr>
            <a:xfrm>
              <a:off x="3238500" y="4000500"/>
              <a:ext cx="0" cy="74295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화살표 연결선 25">
              <a:extLst>
                <a:ext uri="{FF2B5EF4-FFF2-40B4-BE49-F238E27FC236}">
                  <a16:creationId xmlns:a16="http://schemas.microsoft.com/office/drawing/2014/main" id="{141354B8-2BC5-269B-FEF4-0BD4ACA99428}"/>
                </a:ext>
              </a:extLst>
            </p:cNvPr>
            <p:cNvCxnSpPr>
              <a:cxnSpLocks/>
              <a:stCxn id="8" idx="2"/>
              <a:endCxn id="10" idx="0"/>
            </p:cNvCxnSpPr>
            <p:nvPr/>
          </p:nvCxnSpPr>
          <p:spPr>
            <a:xfrm>
              <a:off x="3238500" y="5657850"/>
              <a:ext cx="0" cy="74295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화살표 연결선 29">
              <a:extLst>
                <a:ext uri="{FF2B5EF4-FFF2-40B4-BE49-F238E27FC236}">
                  <a16:creationId xmlns:a16="http://schemas.microsoft.com/office/drawing/2014/main" id="{5D21C4FC-0410-C2D6-C91D-F1D4E22FAF23}"/>
                </a:ext>
              </a:extLst>
            </p:cNvPr>
            <p:cNvCxnSpPr>
              <a:cxnSpLocks/>
              <a:endCxn id="11" idx="0"/>
            </p:cNvCxnSpPr>
            <p:nvPr/>
          </p:nvCxnSpPr>
          <p:spPr>
            <a:xfrm>
              <a:off x="3238500" y="7315200"/>
              <a:ext cx="0" cy="74295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연결선: 꺾임 32">
              <a:extLst>
                <a:ext uri="{FF2B5EF4-FFF2-40B4-BE49-F238E27FC236}">
                  <a16:creationId xmlns:a16="http://schemas.microsoft.com/office/drawing/2014/main" id="{662B848C-8418-C424-126D-AB81177ED382}"/>
                </a:ext>
              </a:extLst>
            </p:cNvPr>
            <p:cNvCxnSpPr>
              <a:cxnSpLocks/>
              <a:stCxn id="11" idx="3"/>
              <a:endCxn id="8" idx="3"/>
            </p:cNvCxnSpPr>
            <p:nvPr/>
          </p:nvCxnSpPr>
          <p:spPr>
            <a:xfrm flipV="1">
              <a:off x="5715000" y="5200650"/>
              <a:ext cx="12700" cy="3314700"/>
            </a:xfrm>
            <a:prstGeom prst="bentConnector3">
              <a:avLst>
                <a:gd name="adj1" fmla="val 4200000"/>
              </a:avLst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1B03DCA1-4792-70D4-0732-591DDC101B08}"/>
              </a:ext>
            </a:extLst>
          </p:cNvPr>
          <p:cNvSpPr/>
          <p:nvPr/>
        </p:nvSpPr>
        <p:spPr>
          <a:xfrm>
            <a:off x="567899" y="2828925"/>
            <a:ext cx="3200389" cy="1428750"/>
          </a:xfrm>
          <a:prstGeom prst="rect">
            <a:avLst/>
          </a:prstGeom>
          <a:noFill/>
          <a:ln w="571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EFE04C-9DAE-0394-AE1B-2BED75969CF3}"/>
              </a:ext>
            </a:extLst>
          </p:cNvPr>
          <p:cNvSpPr txBox="1"/>
          <p:nvPr/>
        </p:nvSpPr>
        <p:spPr>
          <a:xfrm>
            <a:off x="4419600" y="1504950"/>
            <a:ext cx="12384543" cy="563250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 dirty="0" err="1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인트로</a:t>
            </a:r>
            <a:r>
              <a:rPr lang="ko-KR" altLang="en-US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 씬</a:t>
            </a:r>
            <a:r>
              <a:rPr lang="en-US" altLang="ko-KR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(</a:t>
            </a:r>
            <a:r>
              <a:rPr lang="ko-KR" altLang="en-US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시작 씬</a:t>
            </a:r>
            <a:r>
              <a:rPr lang="en-US" altLang="ko-KR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)</a:t>
            </a:r>
          </a:p>
          <a:p>
            <a:pPr marL="514350" indent="-5143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 dirty="0" err="1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보여주어야할</a:t>
            </a:r>
            <a:r>
              <a:rPr lang="ko-KR" altLang="en-US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 내용</a:t>
            </a:r>
            <a:endParaRPr lang="en-US" altLang="ko-KR" sz="2800" dirty="0"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  <a:p>
            <a:pPr marL="971550" lvl="1" indent="-5143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게임의 버전</a:t>
            </a:r>
            <a:r>
              <a:rPr lang="en-US" altLang="ko-KR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, </a:t>
            </a:r>
            <a:r>
              <a:rPr lang="ko-KR" altLang="en-US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게임 제목</a:t>
            </a:r>
            <a:endParaRPr lang="en-US" altLang="ko-KR" sz="2800" dirty="0"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  <a:p>
            <a:pPr marL="514350" indent="-5143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기능 및 시스템</a:t>
            </a:r>
            <a:endParaRPr lang="en-US" altLang="ko-KR" sz="2800" dirty="0"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  <a:p>
            <a:pPr marL="971550" lvl="1" indent="-5143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별도의 기능이 없다</a:t>
            </a:r>
            <a:r>
              <a:rPr lang="en-US" altLang="ko-KR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.</a:t>
            </a:r>
          </a:p>
          <a:p>
            <a:pPr marL="971550" lvl="1" indent="-5143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화면 아무대나 클릭하면 </a:t>
            </a:r>
            <a:r>
              <a:rPr lang="ko-KR" altLang="en-US" sz="2800" dirty="0" err="1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로비씬으로</a:t>
            </a:r>
            <a:r>
              <a:rPr lang="ko-KR" altLang="en-US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 이동</a:t>
            </a:r>
            <a:endParaRPr lang="en-US" altLang="ko-KR" sz="2800" dirty="0"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  <a:p>
            <a:pPr marL="971550" lvl="1" indent="-5143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800" dirty="0" err="1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로비씬으로</a:t>
            </a:r>
            <a:r>
              <a:rPr lang="ko-KR" altLang="en-US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 이동할 때 데이터를 불러온다</a:t>
            </a:r>
            <a:r>
              <a:rPr lang="en-US" altLang="ko-KR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. (</a:t>
            </a:r>
            <a:r>
              <a:rPr lang="ko-KR" altLang="en-US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유저 정보</a:t>
            </a:r>
            <a:r>
              <a:rPr lang="en-US" altLang="ko-KR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, </a:t>
            </a:r>
            <a:r>
              <a:rPr lang="ko-KR" altLang="en-US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데임 데이터</a:t>
            </a:r>
            <a:r>
              <a:rPr lang="en-US" altLang="ko-KR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)</a:t>
            </a:r>
          </a:p>
          <a:p>
            <a:pPr marL="971550" lvl="1" indent="-514350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en-US" altLang="ko-KR" sz="2800" dirty="0"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  <a:p>
            <a:pPr>
              <a:lnSpc>
                <a:spcPct val="150000"/>
              </a:lnSpc>
            </a:pPr>
            <a:endParaRPr lang="ko-KR" altLang="en-US" dirty="0"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9385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Object 45"/>
          <p:cNvSpPr txBox="1"/>
          <p:nvPr/>
        </p:nvSpPr>
        <p:spPr>
          <a:xfrm>
            <a:off x="285749" y="181871"/>
            <a:ext cx="5734051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400" u="sng" kern="0" spc="-300" dirty="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구성</a:t>
            </a:r>
            <a:endParaRPr lang="en-US" altLang="ko-KR" sz="2400" u="sng" kern="0" spc="-300" dirty="0">
              <a:solidFill>
                <a:srgbClr val="0F0F0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sz="3600" b="1" kern="0" spc="-300" dirty="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3600" b="1" kern="0" spc="-300" dirty="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씬 기능 상세</a:t>
            </a:r>
            <a:endParaRPr lang="en-US" sz="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298449" y="1197534"/>
            <a:ext cx="17716500" cy="8610600"/>
          </a:xfrm>
          <a:prstGeom prst="roundRect">
            <a:avLst>
              <a:gd name="adj" fmla="val 3151"/>
            </a:avLst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A874384-71B6-FF35-F0F6-10DD86469E57}"/>
              </a:ext>
            </a:extLst>
          </p:cNvPr>
          <p:cNvGrpSpPr/>
          <p:nvPr/>
        </p:nvGrpSpPr>
        <p:grpSpPr>
          <a:xfrm>
            <a:off x="762000" y="1504950"/>
            <a:ext cx="2819400" cy="7467600"/>
            <a:chOff x="762000" y="1504950"/>
            <a:chExt cx="4965700" cy="7467600"/>
          </a:xfrm>
        </p:grpSpPr>
        <p:sp>
          <p:nvSpPr>
            <p:cNvPr id="4" name="순서도: 대체 처리 3">
              <a:extLst>
                <a:ext uri="{FF2B5EF4-FFF2-40B4-BE49-F238E27FC236}">
                  <a16:creationId xmlns:a16="http://schemas.microsoft.com/office/drawing/2014/main" id="{46C14FAC-FD85-4133-5701-075F1FD81610}"/>
                </a:ext>
              </a:extLst>
            </p:cNvPr>
            <p:cNvSpPr/>
            <p:nvPr/>
          </p:nvSpPr>
          <p:spPr>
            <a:xfrm>
              <a:off x="762000" y="1504950"/>
              <a:ext cx="4953000" cy="838200"/>
            </a:xfrm>
            <a:prstGeom prst="flowChartAlternateProcess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latin typeface="한컴 윤고딕 250" panose="02020603020101020101" pitchFamily="18" charset="-127"/>
                  <a:ea typeface="한컴 윤고딕 250" panose="02020603020101020101" pitchFamily="18" charset="-127"/>
                </a:rPr>
                <a:t>게임 시작</a:t>
              </a: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7D392425-462D-C15F-EE1D-7FB4C32979EC}"/>
                </a:ext>
              </a:extLst>
            </p:cNvPr>
            <p:cNvSpPr/>
            <p:nvPr/>
          </p:nvSpPr>
          <p:spPr>
            <a:xfrm>
              <a:off x="762000" y="3086100"/>
              <a:ext cx="4953000" cy="914400"/>
            </a:xfrm>
            <a:prstGeom prst="rect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 err="1">
                  <a:latin typeface="한컴 윤고딕 250" panose="02020603020101020101" pitchFamily="18" charset="-127"/>
                  <a:ea typeface="한컴 윤고딕 250" panose="02020603020101020101" pitchFamily="18" charset="-127"/>
                </a:rPr>
                <a:t>인트로</a:t>
              </a:r>
              <a:r>
                <a:rPr lang="ko-KR" altLang="en-US" sz="2400" dirty="0">
                  <a:latin typeface="한컴 윤고딕 250" panose="02020603020101020101" pitchFamily="18" charset="-127"/>
                  <a:ea typeface="한컴 윤고딕 250" panose="02020603020101020101" pitchFamily="18" charset="-127"/>
                </a:rPr>
                <a:t> 씬</a:t>
              </a:r>
              <a:r>
                <a:rPr lang="en-US" altLang="ko-KR" sz="2400" dirty="0">
                  <a:latin typeface="한컴 윤고딕 250" panose="02020603020101020101" pitchFamily="18" charset="-127"/>
                  <a:ea typeface="한컴 윤고딕 250" panose="02020603020101020101" pitchFamily="18" charset="-127"/>
                </a:rPr>
                <a:t>(</a:t>
              </a:r>
              <a:r>
                <a:rPr lang="ko-KR" altLang="en-US" sz="2400" dirty="0" err="1">
                  <a:latin typeface="한컴 윤고딕 250" panose="02020603020101020101" pitchFamily="18" charset="-127"/>
                  <a:ea typeface="한컴 윤고딕 250" panose="02020603020101020101" pitchFamily="18" charset="-127"/>
                </a:rPr>
                <a:t>시작씬</a:t>
              </a:r>
              <a:r>
                <a:rPr lang="en-US" altLang="ko-KR" sz="2400" dirty="0">
                  <a:latin typeface="한컴 윤고딕 250" panose="02020603020101020101" pitchFamily="18" charset="-127"/>
                  <a:ea typeface="한컴 윤고딕 250" panose="02020603020101020101" pitchFamily="18" charset="-127"/>
                </a:rPr>
                <a:t>)</a:t>
              </a:r>
              <a:endParaRPr lang="ko-KR" altLang="en-US" sz="2400" dirty="0">
                <a:latin typeface="한컴 윤고딕 250" panose="02020603020101020101" pitchFamily="18" charset="-127"/>
                <a:ea typeface="한컴 윤고딕 250" panose="02020603020101020101" pitchFamily="18" charset="-127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647F966-F3A3-295C-BADD-2BE3E7F936E3}"/>
                </a:ext>
              </a:extLst>
            </p:cNvPr>
            <p:cNvSpPr/>
            <p:nvPr/>
          </p:nvSpPr>
          <p:spPr>
            <a:xfrm>
              <a:off x="762000" y="4743450"/>
              <a:ext cx="4953000" cy="914400"/>
            </a:xfrm>
            <a:prstGeom prst="rect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latin typeface="한컴 윤고딕 250" panose="02020603020101020101" pitchFamily="18" charset="-127"/>
                  <a:ea typeface="한컴 윤고딕 250" panose="02020603020101020101" pitchFamily="18" charset="-127"/>
                </a:rPr>
                <a:t>로비 씬</a:t>
              </a: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077467C-FC98-7E56-C32C-0359D1A7E272}"/>
                </a:ext>
              </a:extLst>
            </p:cNvPr>
            <p:cNvSpPr/>
            <p:nvPr/>
          </p:nvSpPr>
          <p:spPr>
            <a:xfrm>
              <a:off x="762000" y="6400800"/>
              <a:ext cx="4953000" cy="914400"/>
            </a:xfrm>
            <a:prstGeom prst="rect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>
                  <a:latin typeface="한컴 윤고딕 250" panose="02020603020101020101" pitchFamily="18" charset="-127"/>
                  <a:ea typeface="한컴 윤고딕 250" panose="02020603020101020101" pitchFamily="18" charset="-127"/>
                </a:rPr>
                <a:t>월드맵</a:t>
              </a:r>
              <a:r>
                <a:rPr lang="ko-KR" altLang="en-US" sz="2400" dirty="0">
                  <a:latin typeface="한컴 윤고딕 250" panose="02020603020101020101" pitchFamily="18" charset="-127"/>
                  <a:ea typeface="한컴 윤고딕 250" panose="02020603020101020101" pitchFamily="18" charset="-127"/>
                </a:rPr>
                <a:t> 씬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569257A8-803A-A5AF-974C-9AA51C7E4C34}"/>
                </a:ext>
              </a:extLst>
            </p:cNvPr>
            <p:cNvSpPr/>
            <p:nvPr/>
          </p:nvSpPr>
          <p:spPr>
            <a:xfrm>
              <a:off x="762000" y="8058150"/>
              <a:ext cx="4953000" cy="914400"/>
            </a:xfrm>
            <a:prstGeom prst="rect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latin typeface="한컴 윤고딕 250" panose="02020603020101020101" pitchFamily="18" charset="-127"/>
                  <a:ea typeface="한컴 윤고딕 250" panose="02020603020101020101" pitchFamily="18" charset="-127"/>
                </a:rPr>
                <a:t>배틀 씬</a:t>
              </a:r>
            </a:p>
          </p:txBody>
        </p:sp>
        <p:cxnSp>
          <p:nvCxnSpPr>
            <p:cNvPr id="20" name="직선 화살표 연결선 19">
              <a:extLst>
                <a:ext uri="{FF2B5EF4-FFF2-40B4-BE49-F238E27FC236}">
                  <a16:creationId xmlns:a16="http://schemas.microsoft.com/office/drawing/2014/main" id="{55DB82DC-9C64-9873-DA11-DB1ECE4DD4AA}"/>
                </a:ext>
              </a:extLst>
            </p:cNvPr>
            <p:cNvCxnSpPr>
              <a:cxnSpLocks/>
              <a:stCxn id="4" idx="2"/>
              <a:endCxn id="7" idx="0"/>
            </p:cNvCxnSpPr>
            <p:nvPr/>
          </p:nvCxnSpPr>
          <p:spPr>
            <a:xfrm>
              <a:off x="3238500" y="2343150"/>
              <a:ext cx="0" cy="74295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화살표 연결선 22">
              <a:extLst>
                <a:ext uri="{FF2B5EF4-FFF2-40B4-BE49-F238E27FC236}">
                  <a16:creationId xmlns:a16="http://schemas.microsoft.com/office/drawing/2014/main" id="{12D383DE-FA8C-1B99-C8A9-FB143508F818}"/>
                </a:ext>
              </a:extLst>
            </p:cNvPr>
            <p:cNvCxnSpPr>
              <a:cxnSpLocks/>
              <a:stCxn id="7" idx="2"/>
              <a:endCxn id="8" idx="0"/>
            </p:cNvCxnSpPr>
            <p:nvPr/>
          </p:nvCxnSpPr>
          <p:spPr>
            <a:xfrm>
              <a:off x="3238500" y="4000500"/>
              <a:ext cx="0" cy="74295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화살표 연결선 25">
              <a:extLst>
                <a:ext uri="{FF2B5EF4-FFF2-40B4-BE49-F238E27FC236}">
                  <a16:creationId xmlns:a16="http://schemas.microsoft.com/office/drawing/2014/main" id="{141354B8-2BC5-269B-FEF4-0BD4ACA99428}"/>
                </a:ext>
              </a:extLst>
            </p:cNvPr>
            <p:cNvCxnSpPr>
              <a:cxnSpLocks/>
              <a:stCxn id="8" idx="2"/>
              <a:endCxn id="10" idx="0"/>
            </p:cNvCxnSpPr>
            <p:nvPr/>
          </p:nvCxnSpPr>
          <p:spPr>
            <a:xfrm>
              <a:off x="3238500" y="5657850"/>
              <a:ext cx="0" cy="74295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화살표 연결선 29">
              <a:extLst>
                <a:ext uri="{FF2B5EF4-FFF2-40B4-BE49-F238E27FC236}">
                  <a16:creationId xmlns:a16="http://schemas.microsoft.com/office/drawing/2014/main" id="{5D21C4FC-0410-C2D6-C91D-F1D4E22FAF23}"/>
                </a:ext>
              </a:extLst>
            </p:cNvPr>
            <p:cNvCxnSpPr>
              <a:cxnSpLocks/>
              <a:endCxn id="11" idx="0"/>
            </p:cNvCxnSpPr>
            <p:nvPr/>
          </p:nvCxnSpPr>
          <p:spPr>
            <a:xfrm>
              <a:off x="3238500" y="7315200"/>
              <a:ext cx="0" cy="74295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연결선: 꺾임 32">
              <a:extLst>
                <a:ext uri="{FF2B5EF4-FFF2-40B4-BE49-F238E27FC236}">
                  <a16:creationId xmlns:a16="http://schemas.microsoft.com/office/drawing/2014/main" id="{662B848C-8418-C424-126D-AB81177ED382}"/>
                </a:ext>
              </a:extLst>
            </p:cNvPr>
            <p:cNvCxnSpPr>
              <a:cxnSpLocks/>
              <a:stCxn id="11" idx="3"/>
              <a:endCxn id="8" idx="3"/>
            </p:cNvCxnSpPr>
            <p:nvPr/>
          </p:nvCxnSpPr>
          <p:spPr>
            <a:xfrm flipV="1">
              <a:off x="5715000" y="5200650"/>
              <a:ext cx="12700" cy="3314700"/>
            </a:xfrm>
            <a:prstGeom prst="bentConnector3">
              <a:avLst>
                <a:gd name="adj1" fmla="val 4200000"/>
              </a:avLst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1B03DCA1-4792-70D4-0732-591DDC101B08}"/>
              </a:ext>
            </a:extLst>
          </p:cNvPr>
          <p:cNvSpPr/>
          <p:nvPr/>
        </p:nvSpPr>
        <p:spPr>
          <a:xfrm>
            <a:off x="567899" y="4486275"/>
            <a:ext cx="3200389" cy="1428750"/>
          </a:xfrm>
          <a:prstGeom prst="rect">
            <a:avLst/>
          </a:prstGeom>
          <a:noFill/>
          <a:ln w="571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EFE04C-9DAE-0394-AE1B-2BED75969CF3}"/>
              </a:ext>
            </a:extLst>
          </p:cNvPr>
          <p:cNvSpPr txBox="1"/>
          <p:nvPr/>
        </p:nvSpPr>
        <p:spPr>
          <a:xfrm>
            <a:off x="4419600" y="1504950"/>
            <a:ext cx="12384543" cy="75714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 dirty="0" err="1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로비씬</a:t>
            </a:r>
            <a:endParaRPr lang="en-US" altLang="ko-KR" sz="2800" dirty="0"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  <a:p>
            <a:pPr marL="514350" indent="-5143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 dirty="0" err="1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보여주어야할</a:t>
            </a:r>
            <a:r>
              <a:rPr lang="ko-KR" altLang="en-US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 내용</a:t>
            </a:r>
            <a:endParaRPr lang="en-US" altLang="ko-KR" sz="2800" dirty="0"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  <a:p>
            <a:pPr marL="971550" lvl="1" indent="-5143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유저 정보</a:t>
            </a:r>
            <a:r>
              <a:rPr lang="en-US" altLang="ko-KR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(</a:t>
            </a:r>
            <a:r>
              <a:rPr lang="ko-KR" altLang="en-US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닉네임</a:t>
            </a:r>
            <a:r>
              <a:rPr lang="en-US" altLang="ko-KR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,ID,</a:t>
            </a:r>
            <a:r>
              <a:rPr lang="ko-KR" altLang="en-US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유저레벨</a:t>
            </a:r>
            <a:r>
              <a:rPr lang="en-US" altLang="ko-KR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, </a:t>
            </a:r>
            <a:r>
              <a:rPr lang="ko-KR" altLang="en-US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현재 </a:t>
            </a:r>
            <a:r>
              <a:rPr lang="ko-KR" altLang="en-US" sz="2800" dirty="0" err="1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경험치량</a:t>
            </a:r>
            <a:r>
              <a:rPr lang="en-US" altLang="ko-KR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)</a:t>
            </a:r>
          </a:p>
          <a:p>
            <a:pPr marL="971550" lvl="1" indent="-5143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자원 정보</a:t>
            </a:r>
            <a:r>
              <a:rPr lang="en-US" altLang="ko-KR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(</a:t>
            </a:r>
            <a:r>
              <a:rPr lang="ko-KR" altLang="en-US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현재 에너지</a:t>
            </a:r>
            <a:r>
              <a:rPr lang="en-US" altLang="ko-KR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, </a:t>
            </a:r>
            <a:r>
              <a:rPr lang="ko-KR" altLang="en-US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골드</a:t>
            </a:r>
            <a:r>
              <a:rPr lang="en-US" altLang="ko-KR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, </a:t>
            </a:r>
            <a:r>
              <a:rPr lang="ko-KR" altLang="en-US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다이아</a:t>
            </a:r>
            <a:r>
              <a:rPr lang="en-US" altLang="ko-KR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)</a:t>
            </a:r>
          </a:p>
          <a:p>
            <a:pPr marL="971550" lvl="1" indent="-5143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유저의 유닛 </a:t>
            </a:r>
            <a:r>
              <a:rPr lang="en-US" altLang="ko-KR" sz="280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Best5</a:t>
            </a:r>
            <a:endParaRPr lang="en-US" altLang="ko-KR" sz="2800" dirty="0"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  <a:p>
            <a:pPr marL="514350" indent="-5143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기능 및 시스템</a:t>
            </a:r>
            <a:endParaRPr lang="en-US" altLang="ko-KR" sz="2800" dirty="0"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  <a:p>
            <a:pPr marL="971550" lvl="1" indent="-5143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800" dirty="0" err="1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영웅창</a:t>
            </a:r>
            <a:r>
              <a:rPr lang="ko-KR" altLang="en-US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 </a:t>
            </a:r>
            <a:r>
              <a:rPr lang="en-US" altLang="ko-KR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(</a:t>
            </a:r>
            <a:r>
              <a:rPr lang="ko-KR" altLang="en-US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영웅 합성</a:t>
            </a:r>
            <a:r>
              <a:rPr lang="en-US" altLang="ko-KR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, </a:t>
            </a:r>
            <a:r>
              <a:rPr lang="ko-KR" altLang="en-US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영웅 상세</a:t>
            </a:r>
            <a:r>
              <a:rPr lang="en-US" altLang="ko-KR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, </a:t>
            </a:r>
            <a:r>
              <a:rPr lang="ko-KR" altLang="en-US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스킬 </a:t>
            </a:r>
            <a:r>
              <a:rPr lang="ko-KR" altLang="en-US" sz="2800" dirty="0" err="1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레벨업</a:t>
            </a:r>
            <a:r>
              <a:rPr lang="en-US" altLang="ko-KR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,</a:t>
            </a:r>
            <a:r>
              <a:rPr lang="ko-KR" altLang="en-US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 장비 교체</a:t>
            </a:r>
            <a:r>
              <a:rPr lang="en-US" altLang="ko-KR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)</a:t>
            </a:r>
          </a:p>
          <a:p>
            <a:pPr marL="971550" lvl="1" indent="-5143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800" dirty="0" err="1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뽑기창</a:t>
            </a:r>
            <a:r>
              <a:rPr lang="ko-KR" altLang="en-US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 </a:t>
            </a:r>
            <a:r>
              <a:rPr lang="en-US" altLang="ko-KR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(</a:t>
            </a:r>
            <a:r>
              <a:rPr lang="ko-KR" altLang="en-US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영웅 뽑기</a:t>
            </a:r>
            <a:r>
              <a:rPr lang="en-US" altLang="ko-KR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)</a:t>
            </a:r>
          </a:p>
          <a:p>
            <a:pPr marL="971550" lvl="1" indent="-5143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800" dirty="0" err="1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가방창</a:t>
            </a:r>
            <a:r>
              <a:rPr lang="ko-KR" altLang="en-US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 </a:t>
            </a:r>
            <a:r>
              <a:rPr lang="en-US" altLang="ko-KR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(</a:t>
            </a:r>
            <a:r>
              <a:rPr lang="ko-KR" altLang="en-US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장비 아이템 인벤토리</a:t>
            </a:r>
            <a:r>
              <a:rPr lang="en-US" altLang="ko-KR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, </a:t>
            </a:r>
            <a:r>
              <a:rPr lang="ko-KR" altLang="en-US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소비 아이템 인벤토리</a:t>
            </a:r>
            <a:r>
              <a:rPr lang="en-US" altLang="ko-KR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)</a:t>
            </a:r>
          </a:p>
          <a:p>
            <a:pPr marL="971550" lvl="1" indent="-5143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800" dirty="0" err="1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상점창</a:t>
            </a:r>
            <a:r>
              <a:rPr lang="ko-KR" altLang="en-US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 </a:t>
            </a:r>
            <a:r>
              <a:rPr lang="en-US" altLang="ko-KR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(</a:t>
            </a:r>
            <a:r>
              <a:rPr lang="ko-KR" altLang="en-US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다이아 구매</a:t>
            </a:r>
            <a:r>
              <a:rPr lang="en-US" altLang="ko-KR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, </a:t>
            </a:r>
            <a:r>
              <a:rPr lang="ko-KR" altLang="en-US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골드 구매</a:t>
            </a:r>
            <a:r>
              <a:rPr lang="en-US" altLang="ko-KR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)</a:t>
            </a:r>
          </a:p>
          <a:p>
            <a:pPr marL="971550" lvl="1" indent="-5143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800" dirty="0" err="1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월드맵씬</a:t>
            </a:r>
            <a:r>
              <a:rPr lang="ko-KR" altLang="en-US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 이동</a:t>
            </a:r>
            <a:endParaRPr lang="en-US" altLang="ko-KR" sz="2800" dirty="0"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  <a:p>
            <a:pPr>
              <a:lnSpc>
                <a:spcPct val="150000"/>
              </a:lnSpc>
            </a:pPr>
            <a:endParaRPr lang="ko-KR" altLang="en-US" dirty="0"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02485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Object 45"/>
          <p:cNvSpPr txBox="1"/>
          <p:nvPr/>
        </p:nvSpPr>
        <p:spPr>
          <a:xfrm>
            <a:off x="285749" y="181871"/>
            <a:ext cx="5734051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400" u="sng" kern="0" spc="-300" dirty="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구성</a:t>
            </a:r>
            <a:endParaRPr lang="en-US" altLang="ko-KR" sz="2400" u="sng" kern="0" spc="-300" dirty="0">
              <a:solidFill>
                <a:srgbClr val="0F0F0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sz="3600" b="1" kern="0" spc="-300" dirty="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3600" b="1" kern="0" spc="-300" dirty="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씬 기능 상세</a:t>
            </a:r>
            <a:endParaRPr lang="en-US" sz="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298449" y="1197534"/>
            <a:ext cx="17716500" cy="8610600"/>
          </a:xfrm>
          <a:prstGeom prst="roundRect">
            <a:avLst>
              <a:gd name="adj" fmla="val 3151"/>
            </a:avLst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A874384-71B6-FF35-F0F6-10DD86469E57}"/>
              </a:ext>
            </a:extLst>
          </p:cNvPr>
          <p:cNvGrpSpPr/>
          <p:nvPr/>
        </p:nvGrpSpPr>
        <p:grpSpPr>
          <a:xfrm>
            <a:off x="762000" y="1504950"/>
            <a:ext cx="2819400" cy="7467600"/>
            <a:chOff x="762000" y="1504950"/>
            <a:chExt cx="4965700" cy="7467600"/>
          </a:xfrm>
        </p:grpSpPr>
        <p:sp>
          <p:nvSpPr>
            <p:cNvPr id="4" name="순서도: 대체 처리 3">
              <a:extLst>
                <a:ext uri="{FF2B5EF4-FFF2-40B4-BE49-F238E27FC236}">
                  <a16:creationId xmlns:a16="http://schemas.microsoft.com/office/drawing/2014/main" id="{46C14FAC-FD85-4133-5701-075F1FD81610}"/>
                </a:ext>
              </a:extLst>
            </p:cNvPr>
            <p:cNvSpPr/>
            <p:nvPr/>
          </p:nvSpPr>
          <p:spPr>
            <a:xfrm>
              <a:off x="762000" y="1504950"/>
              <a:ext cx="4953000" cy="838200"/>
            </a:xfrm>
            <a:prstGeom prst="flowChartAlternateProcess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latin typeface="한컴 윤고딕 250" panose="02020603020101020101" pitchFamily="18" charset="-127"/>
                  <a:ea typeface="한컴 윤고딕 250" panose="02020603020101020101" pitchFamily="18" charset="-127"/>
                </a:rPr>
                <a:t>게임 시작</a:t>
              </a: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7D392425-462D-C15F-EE1D-7FB4C32979EC}"/>
                </a:ext>
              </a:extLst>
            </p:cNvPr>
            <p:cNvSpPr/>
            <p:nvPr/>
          </p:nvSpPr>
          <p:spPr>
            <a:xfrm>
              <a:off x="762000" y="3086100"/>
              <a:ext cx="4953000" cy="914400"/>
            </a:xfrm>
            <a:prstGeom prst="rect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 err="1">
                  <a:latin typeface="한컴 윤고딕 250" panose="02020603020101020101" pitchFamily="18" charset="-127"/>
                  <a:ea typeface="한컴 윤고딕 250" panose="02020603020101020101" pitchFamily="18" charset="-127"/>
                </a:rPr>
                <a:t>인트로</a:t>
              </a:r>
              <a:r>
                <a:rPr lang="ko-KR" altLang="en-US" sz="2400" dirty="0">
                  <a:latin typeface="한컴 윤고딕 250" panose="02020603020101020101" pitchFamily="18" charset="-127"/>
                  <a:ea typeface="한컴 윤고딕 250" panose="02020603020101020101" pitchFamily="18" charset="-127"/>
                </a:rPr>
                <a:t> 씬</a:t>
              </a:r>
              <a:r>
                <a:rPr lang="en-US" altLang="ko-KR" sz="2400" dirty="0">
                  <a:latin typeface="한컴 윤고딕 250" panose="02020603020101020101" pitchFamily="18" charset="-127"/>
                  <a:ea typeface="한컴 윤고딕 250" panose="02020603020101020101" pitchFamily="18" charset="-127"/>
                </a:rPr>
                <a:t>(</a:t>
              </a:r>
              <a:r>
                <a:rPr lang="ko-KR" altLang="en-US" sz="2400" dirty="0" err="1">
                  <a:latin typeface="한컴 윤고딕 250" panose="02020603020101020101" pitchFamily="18" charset="-127"/>
                  <a:ea typeface="한컴 윤고딕 250" panose="02020603020101020101" pitchFamily="18" charset="-127"/>
                </a:rPr>
                <a:t>시작씬</a:t>
              </a:r>
              <a:r>
                <a:rPr lang="en-US" altLang="ko-KR" sz="2400" dirty="0">
                  <a:latin typeface="한컴 윤고딕 250" panose="02020603020101020101" pitchFamily="18" charset="-127"/>
                  <a:ea typeface="한컴 윤고딕 250" panose="02020603020101020101" pitchFamily="18" charset="-127"/>
                </a:rPr>
                <a:t>)</a:t>
              </a:r>
              <a:endParaRPr lang="ko-KR" altLang="en-US" sz="2400" dirty="0">
                <a:latin typeface="한컴 윤고딕 250" panose="02020603020101020101" pitchFamily="18" charset="-127"/>
                <a:ea typeface="한컴 윤고딕 250" panose="02020603020101020101" pitchFamily="18" charset="-127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647F966-F3A3-295C-BADD-2BE3E7F936E3}"/>
                </a:ext>
              </a:extLst>
            </p:cNvPr>
            <p:cNvSpPr/>
            <p:nvPr/>
          </p:nvSpPr>
          <p:spPr>
            <a:xfrm>
              <a:off x="762000" y="4743450"/>
              <a:ext cx="4953000" cy="914400"/>
            </a:xfrm>
            <a:prstGeom prst="rect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latin typeface="한컴 윤고딕 250" panose="02020603020101020101" pitchFamily="18" charset="-127"/>
                  <a:ea typeface="한컴 윤고딕 250" panose="02020603020101020101" pitchFamily="18" charset="-127"/>
                </a:rPr>
                <a:t>로비 씬</a:t>
              </a: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077467C-FC98-7E56-C32C-0359D1A7E272}"/>
                </a:ext>
              </a:extLst>
            </p:cNvPr>
            <p:cNvSpPr/>
            <p:nvPr/>
          </p:nvSpPr>
          <p:spPr>
            <a:xfrm>
              <a:off x="762000" y="6400800"/>
              <a:ext cx="4953000" cy="914400"/>
            </a:xfrm>
            <a:prstGeom prst="rect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>
                  <a:latin typeface="한컴 윤고딕 250" panose="02020603020101020101" pitchFamily="18" charset="-127"/>
                  <a:ea typeface="한컴 윤고딕 250" panose="02020603020101020101" pitchFamily="18" charset="-127"/>
                </a:rPr>
                <a:t>월드맵</a:t>
              </a:r>
              <a:r>
                <a:rPr lang="ko-KR" altLang="en-US" sz="2400" dirty="0">
                  <a:latin typeface="한컴 윤고딕 250" panose="02020603020101020101" pitchFamily="18" charset="-127"/>
                  <a:ea typeface="한컴 윤고딕 250" panose="02020603020101020101" pitchFamily="18" charset="-127"/>
                </a:rPr>
                <a:t> 씬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569257A8-803A-A5AF-974C-9AA51C7E4C34}"/>
                </a:ext>
              </a:extLst>
            </p:cNvPr>
            <p:cNvSpPr/>
            <p:nvPr/>
          </p:nvSpPr>
          <p:spPr>
            <a:xfrm>
              <a:off x="762000" y="8058150"/>
              <a:ext cx="4953000" cy="914400"/>
            </a:xfrm>
            <a:prstGeom prst="rect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latin typeface="한컴 윤고딕 250" panose="02020603020101020101" pitchFamily="18" charset="-127"/>
                  <a:ea typeface="한컴 윤고딕 250" panose="02020603020101020101" pitchFamily="18" charset="-127"/>
                </a:rPr>
                <a:t>배틀 씬</a:t>
              </a:r>
            </a:p>
          </p:txBody>
        </p:sp>
        <p:cxnSp>
          <p:nvCxnSpPr>
            <p:cNvPr id="20" name="직선 화살표 연결선 19">
              <a:extLst>
                <a:ext uri="{FF2B5EF4-FFF2-40B4-BE49-F238E27FC236}">
                  <a16:creationId xmlns:a16="http://schemas.microsoft.com/office/drawing/2014/main" id="{55DB82DC-9C64-9873-DA11-DB1ECE4DD4AA}"/>
                </a:ext>
              </a:extLst>
            </p:cNvPr>
            <p:cNvCxnSpPr>
              <a:cxnSpLocks/>
              <a:stCxn id="4" idx="2"/>
              <a:endCxn id="7" idx="0"/>
            </p:cNvCxnSpPr>
            <p:nvPr/>
          </p:nvCxnSpPr>
          <p:spPr>
            <a:xfrm>
              <a:off x="3238500" y="2343150"/>
              <a:ext cx="0" cy="74295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화살표 연결선 22">
              <a:extLst>
                <a:ext uri="{FF2B5EF4-FFF2-40B4-BE49-F238E27FC236}">
                  <a16:creationId xmlns:a16="http://schemas.microsoft.com/office/drawing/2014/main" id="{12D383DE-FA8C-1B99-C8A9-FB143508F818}"/>
                </a:ext>
              </a:extLst>
            </p:cNvPr>
            <p:cNvCxnSpPr>
              <a:cxnSpLocks/>
              <a:stCxn id="7" idx="2"/>
              <a:endCxn id="8" idx="0"/>
            </p:cNvCxnSpPr>
            <p:nvPr/>
          </p:nvCxnSpPr>
          <p:spPr>
            <a:xfrm>
              <a:off x="3238500" y="4000500"/>
              <a:ext cx="0" cy="74295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화살표 연결선 25">
              <a:extLst>
                <a:ext uri="{FF2B5EF4-FFF2-40B4-BE49-F238E27FC236}">
                  <a16:creationId xmlns:a16="http://schemas.microsoft.com/office/drawing/2014/main" id="{141354B8-2BC5-269B-FEF4-0BD4ACA99428}"/>
                </a:ext>
              </a:extLst>
            </p:cNvPr>
            <p:cNvCxnSpPr>
              <a:cxnSpLocks/>
              <a:stCxn id="8" idx="2"/>
              <a:endCxn id="10" idx="0"/>
            </p:cNvCxnSpPr>
            <p:nvPr/>
          </p:nvCxnSpPr>
          <p:spPr>
            <a:xfrm>
              <a:off x="3238500" y="5657850"/>
              <a:ext cx="0" cy="74295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화살표 연결선 29">
              <a:extLst>
                <a:ext uri="{FF2B5EF4-FFF2-40B4-BE49-F238E27FC236}">
                  <a16:creationId xmlns:a16="http://schemas.microsoft.com/office/drawing/2014/main" id="{5D21C4FC-0410-C2D6-C91D-F1D4E22FAF23}"/>
                </a:ext>
              </a:extLst>
            </p:cNvPr>
            <p:cNvCxnSpPr>
              <a:cxnSpLocks/>
              <a:endCxn id="11" idx="0"/>
            </p:cNvCxnSpPr>
            <p:nvPr/>
          </p:nvCxnSpPr>
          <p:spPr>
            <a:xfrm>
              <a:off x="3238500" y="7315200"/>
              <a:ext cx="0" cy="74295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연결선: 꺾임 32">
              <a:extLst>
                <a:ext uri="{FF2B5EF4-FFF2-40B4-BE49-F238E27FC236}">
                  <a16:creationId xmlns:a16="http://schemas.microsoft.com/office/drawing/2014/main" id="{662B848C-8418-C424-126D-AB81177ED382}"/>
                </a:ext>
              </a:extLst>
            </p:cNvPr>
            <p:cNvCxnSpPr>
              <a:cxnSpLocks/>
              <a:stCxn id="11" idx="3"/>
              <a:endCxn id="8" idx="3"/>
            </p:cNvCxnSpPr>
            <p:nvPr/>
          </p:nvCxnSpPr>
          <p:spPr>
            <a:xfrm flipV="1">
              <a:off x="5715000" y="5200650"/>
              <a:ext cx="12700" cy="3314700"/>
            </a:xfrm>
            <a:prstGeom prst="bentConnector3">
              <a:avLst>
                <a:gd name="adj1" fmla="val 4200000"/>
              </a:avLst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1B03DCA1-4792-70D4-0732-591DDC101B08}"/>
              </a:ext>
            </a:extLst>
          </p:cNvPr>
          <p:cNvSpPr/>
          <p:nvPr/>
        </p:nvSpPr>
        <p:spPr>
          <a:xfrm>
            <a:off x="567899" y="6143625"/>
            <a:ext cx="3200389" cy="1428750"/>
          </a:xfrm>
          <a:prstGeom prst="rect">
            <a:avLst/>
          </a:prstGeom>
          <a:noFill/>
          <a:ln w="571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EFE04C-9DAE-0394-AE1B-2BED75969CF3}"/>
              </a:ext>
            </a:extLst>
          </p:cNvPr>
          <p:cNvSpPr txBox="1"/>
          <p:nvPr/>
        </p:nvSpPr>
        <p:spPr>
          <a:xfrm>
            <a:off x="4419600" y="1504950"/>
            <a:ext cx="12384543" cy="51914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 dirty="0" err="1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월드맵씬</a:t>
            </a:r>
            <a:endParaRPr lang="en-US" altLang="ko-KR" sz="2800" dirty="0"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  <a:p>
            <a:pPr marL="514350" indent="-5143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 dirty="0" err="1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보여주어야할</a:t>
            </a:r>
            <a:r>
              <a:rPr lang="ko-KR" altLang="en-US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 내용</a:t>
            </a:r>
            <a:endParaRPr lang="en-US" altLang="ko-KR" sz="2800" dirty="0"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  <a:p>
            <a:pPr marL="971550" lvl="1" indent="-5143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유저</a:t>
            </a:r>
            <a:r>
              <a:rPr lang="en-US" altLang="ko-KR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, </a:t>
            </a:r>
            <a:r>
              <a:rPr lang="ko-KR" altLang="en-US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자원 정보</a:t>
            </a:r>
            <a:r>
              <a:rPr lang="en-US" altLang="ko-KR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(</a:t>
            </a:r>
            <a:r>
              <a:rPr lang="ko-KR" altLang="en-US" sz="2800" dirty="0" err="1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로비씬과</a:t>
            </a:r>
            <a:r>
              <a:rPr lang="ko-KR" altLang="en-US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 동일</a:t>
            </a:r>
            <a:r>
              <a:rPr lang="en-US" altLang="ko-KR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)</a:t>
            </a:r>
          </a:p>
          <a:p>
            <a:pPr marL="971550" lvl="1" indent="-5143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맵 노드 </a:t>
            </a:r>
            <a:r>
              <a:rPr lang="en-US" altLang="ko-KR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(</a:t>
            </a:r>
            <a:r>
              <a:rPr lang="ko-KR" altLang="en-US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유저가 플레이한 곳까지 맵 표시</a:t>
            </a:r>
            <a:r>
              <a:rPr lang="en-US" altLang="ko-KR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)</a:t>
            </a:r>
          </a:p>
          <a:p>
            <a:pPr marL="514350" indent="-5143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기능 및 시스템</a:t>
            </a:r>
            <a:endParaRPr lang="en-US" altLang="ko-KR" sz="2800" dirty="0"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  <a:p>
            <a:pPr marL="971550" lvl="1" indent="-5143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맵 정보 팝업</a:t>
            </a:r>
            <a:endParaRPr lang="en-US" altLang="ko-KR" sz="2800" dirty="0"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  <a:p>
            <a:pPr marL="971550" lvl="1" indent="-5143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맵 정보 팝업창을 통해 </a:t>
            </a:r>
            <a:r>
              <a:rPr lang="ko-KR" altLang="en-US" sz="2800" dirty="0" err="1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포메이션을</a:t>
            </a:r>
            <a:r>
              <a:rPr lang="ko-KR" altLang="en-US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 세팅하고 </a:t>
            </a:r>
            <a:r>
              <a:rPr lang="ko-KR" altLang="en-US" sz="2800" dirty="0" err="1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배틀씬으로</a:t>
            </a:r>
            <a:r>
              <a:rPr lang="ko-KR" altLang="en-US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 이동</a:t>
            </a:r>
            <a:endParaRPr lang="en-US" altLang="ko-KR" sz="2800" dirty="0"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  <a:p>
            <a:pPr marL="971550" lvl="1" indent="-5143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로비 맵 이동 버튼</a:t>
            </a:r>
            <a:endParaRPr lang="en-US" altLang="ko-KR" sz="2800" dirty="0"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114431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Object 45"/>
          <p:cNvSpPr txBox="1"/>
          <p:nvPr/>
        </p:nvSpPr>
        <p:spPr>
          <a:xfrm>
            <a:off x="285749" y="181871"/>
            <a:ext cx="5734051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400" u="sng" kern="0" spc="-300" dirty="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구성</a:t>
            </a:r>
            <a:endParaRPr lang="en-US" altLang="ko-KR" sz="2400" u="sng" kern="0" spc="-300" dirty="0">
              <a:solidFill>
                <a:srgbClr val="0F0F0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sz="3600" b="1" kern="0" spc="-300" dirty="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3600" b="1" kern="0" spc="-300" dirty="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씬 기능 상세</a:t>
            </a:r>
            <a:endParaRPr lang="en-US" sz="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298449" y="1197534"/>
            <a:ext cx="17716500" cy="8610600"/>
          </a:xfrm>
          <a:prstGeom prst="roundRect">
            <a:avLst>
              <a:gd name="adj" fmla="val 3151"/>
            </a:avLst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A874384-71B6-FF35-F0F6-10DD86469E57}"/>
              </a:ext>
            </a:extLst>
          </p:cNvPr>
          <p:cNvGrpSpPr/>
          <p:nvPr/>
        </p:nvGrpSpPr>
        <p:grpSpPr>
          <a:xfrm>
            <a:off x="762000" y="1504950"/>
            <a:ext cx="2819400" cy="7467600"/>
            <a:chOff x="762000" y="1504950"/>
            <a:chExt cx="4965700" cy="7467600"/>
          </a:xfrm>
        </p:grpSpPr>
        <p:sp>
          <p:nvSpPr>
            <p:cNvPr id="4" name="순서도: 대체 처리 3">
              <a:extLst>
                <a:ext uri="{FF2B5EF4-FFF2-40B4-BE49-F238E27FC236}">
                  <a16:creationId xmlns:a16="http://schemas.microsoft.com/office/drawing/2014/main" id="{46C14FAC-FD85-4133-5701-075F1FD81610}"/>
                </a:ext>
              </a:extLst>
            </p:cNvPr>
            <p:cNvSpPr/>
            <p:nvPr/>
          </p:nvSpPr>
          <p:spPr>
            <a:xfrm>
              <a:off x="762000" y="1504950"/>
              <a:ext cx="4953000" cy="838200"/>
            </a:xfrm>
            <a:prstGeom prst="flowChartAlternateProcess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latin typeface="한컴 윤고딕 250" panose="02020603020101020101" pitchFamily="18" charset="-127"/>
                  <a:ea typeface="한컴 윤고딕 250" panose="02020603020101020101" pitchFamily="18" charset="-127"/>
                </a:rPr>
                <a:t>게임 시작</a:t>
              </a: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7D392425-462D-C15F-EE1D-7FB4C32979EC}"/>
                </a:ext>
              </a:extLst>
            </p:cNvPr>
            <p:cNvSpPr/>
            <p:nvPr/>
          </p:nvSpPr>
          <p:spPr>
            <a:xfrm>
              <a:off x="762000" y="3086100"/>
              <a:ext cx="4953000" cy="914400"/>
            </a:xfrm>
            <a:prstGeom prst="rect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 err="1">
                  <a:latin typeface="한컴 윤고딕 250" panose="02020603020101020101" pitchFamily="18" charset="-127"/>
                  <a:ea typeface="한컴 윤고딕 250" panose="02020603020101020101" pitchFamily="18" charset="-127"/>
                </a:rPr>
                <a:t>인트로</a:t>
              </a:r>
              <a:r>
                <a:rPr lang="ko-KR" altLang="en-US" sz="2400" dirty="0">
                  <a:latin typeface="한컴 윤고딕 250" panose="02020603020101020101" pitchFamily="18" charset="-127"/>
                  <a:ea typeface="한컴 윤고딕 250" panose="02020603020101020101" pitchFamily="18" charset="-127"/>
                </a:rPr>
                <a:t> 씬</a:t>
              </a:r>
              <a:r>
                <a:rPr lang="en-US" altLang="ko-KR" sz="2400" dirty="0">
                  <a:latin typeface="한컴 윤고딕 250" panose="02020603020101020101" pitchFamily="18" charset="-127"/>
                  <a:ea typeface="한컴 윤고딕 250" panose="02020603020101020101" pitchFamily="18" charset="-127"/>
                </a:rPr>
                <a:t>(</a:t>
              </a:r>
              <a:r>
                <a:rPr lang="ko-KR" altLang="en-US" sz="2400" dirty="0" err="1">
                  <a:latin typeface="한컴 윤고딕 250" panose="02020603020101020101" pitchFamily="18" charset="-127"/>
                  <a:ea typeface="한컴 윤고딕 250" panose="02020603020101020101" pitchFamily="18" charset="-127"/>
                </a:rPr>
                <a:t>시작씬</a:t>
              </a:r>
              <a:r>
                <a:rPr lang="en-US" altLang="ko-KR" sz="2400" dirty="0">
                  <a:latin typeface="한컴 윤고딕 250" panose="02020603020101020101" pitchFamily="18" charset="-127"/>
                  <a:ea typeface="한컴 윤고딕 250" panose="02020603020101020101" pitchFamily="18" charset="-127"/>
                </a:rPr>
                <a:t>)</a:t>
              </a:r>
              <a:endParaRPr lang="ko-KR" altLang="en-US" sz="2400" dirty="0">
                <a:latin typeface="한컴 윤고딕 250" panose="02020603020101020101" pitchFamily="18" charset="-127"/>
                <a:ea typeface="한컴 윤고딕 250" panose="02020603020101020101" pitchFamily="18" charset="-127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647F966-F3A3-295C-BADD-2BE3E7F936E3}"/>
                </a:ext>
              </a:extLst>
            </p:cNvPr>
            <p:cNvSpPr/>
            <p:nvPr/>
          </p:nvSpPr>
          <p:spPr>
            <a:xfrm>
              <a:off x="762000" y="4743450"/>
              <a:ext cx="4953000" cy="914400"/>
            </a:xfrm>
            <a:prstGeom prst="rect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latin typeface="한컴 윤고딕 250" panose="02020603020101020101" pitchFamily="18" charset="-127"/>
                  <a:ea typeface="한컴 윤고딕 250" panose="02020603020101020101" pitchFamily="18" charset="-127"/>
                </a:rPr>
                <a:t>로비 씬</a:t>
              </a: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077467C-FC98-7E56-C32C-0359D1A7E272}"/>
                </a:ext>
              </a:extLst>
            </p:cNvPr>
            <p:cNvSpPr/>
            <p:nvPr/>
          </p:nvSpPr>
          <p:spPr>
            <a:xfrm>
              <a:off x="762000" y="6400800"/>
              <a:ext cx="4953000" cy="914400"/>
            </a:xfrm>
            <a:prstGeom prst="rect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>
                  <a:latin typeface="한컴 윤고딕 250" panose="02020603020101020101" pitchFamily="18" charset="-127"/>
                  <a:ea typeface="한컴 윤고딕 250" panose="02020603020101020101" pitchFamily="18" charset="-127"/>
                </a:rPr>
                <a:t>월드맵</a:t>
              </a:r>
              <a:r>
                <a:rPr lang="ko-KR" altLang="en-US" sz="2400" dirty="0">
                  <a:latin typeface="한컴 윤고딕 250" panose="02020603020101020101" pitchFamily="18" charset="-127"/>
                  <a:ea typeface="한컴 윤고딕 250" panose="02020603020101020101" pitchFamily="18" charset="-127"/>
                </a:rPr>
                <a:t> 씬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569257A8-803A-A5AF-974C-9AA51C7E4C34}"/>
                </a:ext>
              </a:extLst>
            </p:cNvPr>
            <p:cNvSpPr/>
            <p:nvPr/>
          </p:nvSpPr>
          <p:spPr>
            <a:xfrm>
              <a:off x="762000" y="8058150"/>
              <a:ext cx="4953000" cy="914400"/>
            </a:xfrm>
            <a:prstGeom prst="rect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latin typeface="한컴 윤고딕 250" panose="02020603020101020101" pitchFamily="18" charset="-127"/>
                  <a:ea typeface="한컴 윤고딕 250" panose="02020603020101020101" pitchFamily="18" charset="-127"/>
                </a:rPr>
                <a:t>배틀 씬</a:t>
              </a:r>
            </a:p>
          </p:txBody>
        </p:sp>
        <p:cxnSp>
          <p:nvCxnSpPr>
            <p:cNvPr id="20" name="직선 화살표 연결선 19">
              <a:extLst>
                <a:ext uri="{FF2B5EF4-FFF2-40B4-BE49-F238E27FC236}">
                  <a16:creationId xmlns:a16="http://schemas.microsoft.com/office/drawing/2014/main" id="{55DB82DC-9C64-9873-DA11-DB1ECE4DD4AA}"/>
                </a:ext>
              </a:extLst>
            </p:cNvPr>
            <p:cNvCxnSpPr>
              <a:cxnSpLocks/>
              <a:stCxn id="4" idx="2"/>
              <a:endCxn id="7" idx="0"/>
            </p:cNvCxnSpPr>
            <p:nvPr/>
          </p:nvCxnSpPr>
          <p:spPr>
            <a:xfrm>
              <a:off x="3238500" y="2343150"/>
              <a:ext cx="0" cy="74295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화살표 연결선 22">
              <a:extLst>
                <a:ext uri="{FF2B5EF4-FFF2-40B4-BE49-F238E27FC236}">
                  <a16:creationId xmlns:a16="http://schemas.microsoft.com/office/drawing/2014/main" id="{12D383DE-FA8C-1B99-C8A9-FB143508F818}"/>
                </a:ext>
              </a:extLst>
            </p:cNvPr>
            <p:cNvCxnSpPr>
              <a:cxnSpLocks/>
              <a:stCxn id="7" idx="2"/>
              <a:endCxn id="8" idx="0"/>
            </p:cNvCxnSpPr>
            <p:nvPr/>
          </p:nvCxnSpPr>
          <p:spPr>
            <a:xfrm>
              <a:off x="3238500" y="4000500"/>
              <a:ext cx="0" cy="74295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화살표 연결선 25">
              <a:extLst>
                <a:ext uri="{FF2B5EF4-FFF2-40B4-BE49-F238E27FC236}">
                  <a16:creationId xmlns:a16="http://schemas.microsoft.com/office/drawing/2014/main" id="{141354B8-2BC5-269B-FEF4-0BD4ACA99428}"/>
                </a:ext>
              </a:extLst>
            </p:cNvPr>
            <p:cNvCxnSpPr>
              <a:cxnSpLocks/>
              <a:stCxn id="8" idx="2"/>
              <a:endCxn id="10" idx="0"/>
            </p:cNvCxnSpPr>
            <p:nvPr/>
          </p:nvCxnSpPr>
          <p:spPr>
            <a:xfrm>
              <a:off x="3238500" y="5657850"/>
              <a:ext cx="0" cy="74295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화살표 연결선 29">
              <a:extLst>
                <a:ext uri="{FF2B5EF4-FFF2-40B4-BE49-F238E27FC236}">
                  <a16:creationId xmlns:a16="http://schemas.microsoft.com/office/drawing/2014/main" id="{5D21C4FC-0410-C2D6-C91D-F1D4E22FAF23}"/>
                </a:ext>
              </a:extLst>
            </p:cNvPr>
            <p:cNvCxnSpPr>
              <a:cxnSpLocks/>
              <a:endCxn id="11" idx="0"/>
            </p:cNvCxnSpPr>
            <p:nvPr/>
          </p:nvCxnSpPr>
          <p:spPr>
            <a:xfrm>
              <a:off x="3238500" y="7315200"/>
              <a:ext cx="0" cy="74295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연결선: 꺾임 32">
              <a:extLst>
                <a:ext uri="{FF2B5EF4-FFF2-40B4-BE49-F238E27FC236}">
                  <a16:creationId xmlns:a16="http://schemas.microsoft.com/office/drawing/2014/main" id="{662B848C-8418-C424-126D-AB81177ED382}"/>
                </a:ext>
              </a:extLst>
            </p:cNvPr>
            <p:cNvCxnSpPr>
              <a:cxnSpLocks/>
              <a:stCxn id="11" idx="3"/>
              <a:endCxn id="8" idx="3"/>
            </p:cNvCxnSpPr>
            <p:nvPr/>
          </p:nvCxnSpPr>
          <p:spPr>
            <a:xfrm flipV="1">
              <a:off x="5715000" y="5200650"/>
              <a:ext cx="12700" cy="3314700"/>
            </a:xfrm>
            <a:prstGeom prst="bentConnector3">
              <a:avLst>
                <a:gd name="adj1" fmla="val 4200000"/>
              </a:avLst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1B03DCA1-4792-70D4-0732-591DDC101B08}"/>
              </a:ext>
            </a:extLst>
          </p:cNvPr>
          <p:cNvSpPr/>
          <p:nvPr/>
        </p:nvSpPr>
        <p:spPr>
          <a:xfrm>
            <a:off x="567899" y="7800975"/>
            <a:ext cx="3200389" cy="1428750"/>
          </a:xfrm>
          <a:prstGeom prst="rect">
            <a:avLst/>
          </a:prstGeom>
          <a:noFill/>
          <a:ln w="571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EFE04C-9DAE-0394-AE1B-2BED75969CF3}"/>
              </a:ext>
            </a:extLst>
          </p:cNvPr>
          <p:cNvSpPr txBox="1"/>
          <p:nvPr/>
        </p:nvSpPr>
        <p:spPr>
          <a:xfrm>
            <a:off x="4419600" y="1504950"/>
            <a:ext cx="12384543" cy="777680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 dirty="0" err="1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배틀씬</a:t>
            </a:r>
            <a:endParaRPr lang="en-US" altLang="ko-KR" sz="2800" dirty="0"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  <a:p>
            <a:pPr marL="514350" indent="-5143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 dirty="0" err="1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보여주어야할</a:t>
            </a:r>
            <a:r>
              <a:rPr lang="ko-KR" altLang="en-US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 내용</a:t>
            </a:r>
            <a:endParaRPr lang="en-US" altLang="ko-KR" sz="2800" dirty="0"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  <a:p>
            <a:pPr marL="971550" lvl="1" indent="-5143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유닛들 </a:t>
            </a:r>
            <a:r>
              <a:rPr lang="en-US" altLang="ko-KR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(</a:t>
            </a:r>
            <a:r>
              <a:rPr lang="ko-KR" altLang="en-US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플레이어 유닛</a:t>
            </a:r>
            <a:r>
              <a:rPr lang="en-US" altLang="ko-KR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, </a:t>
            </a:r>
            <a:r>
              <a:rPr lang="ko-KR" altLang="en-US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적 유닛</a:t>
            </a:r>
            <a:r>
              <a:rPr lang="en-US" altLang="ko-KR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)</a:t>
            </a:r>
          </a:p>
          <a:p>
            <a:pPr marL="971550" lvl="1" indent="-5143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전투 로그</a:t>
            </a:r>
            <a:endParaRPr lang="en-US" altLang="ko-KR" sz="2800" dirty="0"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  <a:p>
            <a:pPr marL="971550" lvl="1" indent="-5143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현재 선택한 맵 정보</a:t>
            </a:r>
            <a:r>
              <a:rPr lang="en-US" altLang="ko-KR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(</a:t>
            </a:r>
            <a:r>
              <a:rPr lang="ko-KR" altLang="en-US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진행중인 스테이지 정보</a:t>
            </a:r>
            <a:r>
              <a:rPr lang="en-US" altLang="ko-KR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)</a:t>
            </a:r>
          </a:p>
          <a:p>
            <a:pPr marL="971550" lvl="1" indent="-5143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환경 버튼</a:t>
            </a:r>
            <a:r>
              <a:rPr lang="en-US" altLang="ko-KR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(</a:t>
            </a:r>
            <a:r>
              <a:rPr lang="ko-KR" altLang="en-US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멈춤 버튼</a:t>
            </a:r>
            <a:r>
              <a:rPr lang="en-US" altLang="ko-KR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, </a:t>
            </a:r>
            <a:r>
              <a:rPr lang="ko-KR" altLang="en-US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자동 전투 버튼</a:t>
            </a:r>
            <a:r>
              <a:rPr lang="en-US" altLang="ko-KR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, </a:t>
            </a:r>
            <a:r>
              <a:rPr lang="ko-KR" altLang="en-US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게임 속도 버튼</a:t>
            </a:r>
            <a:r>
              <a:rPr lang="en-US" altLang="ko-KR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)</a:t>
            </a:r>
          </a:p>
          <a:p>
            <a:pPr marL="971550" lvl="1" indent="-5143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유저 턴 일시 스킬 정보 표시</a:t>
            </a:r>
            <a:endParaRPr lang="en-US" altLang="ko-KR" sz="2800" dirty="0"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  <a:p>
            <a:pPr marL="514350" indent="-5143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기능 및 시스템</a:t>
            </a:r>
            <a:endParaRPr lang="en-US" altLang="ko-KR" sz="2800" dirty="0"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  <a:p>
            <a:pPr marL="971550" lvl="1" indent="-5143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전투 수행</a:t>
            </a:r>
            <a:endParaRPr lang="en-US" altLang="ko-KR" sz="2800" dirty="0"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  <a:p>
            <a:pPr marL="971550" lvl="1" indent="-5143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승리 시 승리 팝업 창 표시</a:t>
            </a:r>
            <a:endParaRPr lang="en-US" altLang="ko-KR" sz="2800" dirty="0"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  <a:p>
            <a:pPr marL="971550" lvl="1" indent="-5143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승리 시 참여한 유닛 경험치 획득</a:t>
            </a:r>
            <a:endParaRPr lang="en-US" altLang="ko-KR" sz="2800" dirty="0"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  <a:p>
            <a:pPr marL="971550" lvl="1" indent="-5143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승리 시 쓰러트린 적에 따라 보상 획득</a:t>
            </a:r>
            <a:r>
              <a:rPr lang="en-US" altLang="ko-KR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(</a:t>
            </a:r>
            <a:r>
              <a:rPr lang="ko-KR" altLang="en-US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소비아이템</a:t>
            </a:r>
            <a:r>
              <a:rPr lang="en-US" altLang="ko-KR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, </a:t>
            </a:r>
            <a:r>
              <a:rPr lang="ko-KR" altLang="en-US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장비 아이템</a:t>
            </a:r>
            <a:r>
              <a:rPr lang="en-US" altLang="ko-KR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1037312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Object 45"/>
          <p:cNvSpPr txBox="1"/>
          <p:nvPr/>
        </p:nvSpPr>
        <p:spPr>
          <a:xfrm>
            <a:off x="285749" y="181871"/>
            <a:ext cx="5734051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400" u="sng" kern="0" spc="-300" dirty="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구성</a:t>
            </a:r>
            <a:endParaRPr lang="en-US" altLang="ko-KR" sz="2400" u="sng" kern="0" spc="-300" dirty="0">
              <a:solidFill>
                <a:srgbClr val="0F0F0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sz="3600" b="1" kern="0" spc="-300" dirty="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3600" b="1" kern="0" spc="-300" dirty="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씬 기능 상세</a:t>
            </a:r>
            <a:endParaRPr lang="en-US" sz="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298449" y="1197534"/>
            <a:ext cx="17716500" cy="8610600"/>
          </a:xfrm>
          <a:prstGeom prst="roundRect">
            <a:avLst>
              <a:gd name="adj" fmla="val 3151"/>
            </a:avLst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A874384-71B6-FF35-F0F6-10DD86469E57}"/>
              </a:ext>
            </a:extLst>
          </p:cNvPr>
          <p:cNvGrpSpPr/>
          <p:nvPr/>
        </p:nvGrpSpPr>
        <p:grpSpPr>
          <a:xfrm>
            <a:off x="762000" y="1504950"/>
            <a:ext cx="2819400" cy="7467600"/>
            <a:chOff x="762000" y="1504950"/>
            <a:chExt cx="4965700" cy="7467600"/>
          </a:xfrm>
        </p:grpSpPr>
        <p:sp>
          <p:nvSpPr>
            <p:cNvPr id="4" name="순서도: 대체 처리 3">
              <a:extLst>
                <a:ext uri="{FF2B5EF4-FFF2-40B4-BE49-F238E27FC236}">
                  <a16:creationId xmlns:a16="http://schemas.microsoft.com/office/drawing/2014/main" id="{46C14FAC-FD85-4133-5701-075F1FD81610}"/>
                </a:ext>
              </a:extLst>
            </p:cNvPr>
            <p:cNvSpPr/>
            <p:nvPr/>
          </p:nvSpPr>
          <p:spPr>
            <a:xfrm>
              <a:off x="762000" y="1504950"/>
              <a:ext cx="4953000" cy="838200"/>
            </a:xfrm>
            <a:prstGeom prst="flowChartAlternateProcess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latin typeface="한컴 윤고딕 250" panose="02020603020101020101" pitchFamily="18" charset="-127"/>
                  <a:ea typeface="한컴 윤고딕 250" panose="02020603020101020101" pitchFamily="18" charset="-127"/>
                </a:rPr>
                <a:t>게임 시작</a:t>
              </a: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7D392425-462D-C15F-EE1D-7FB4C32979EC}"/>
                </a:ext>
              </a:extLst>
            </p:cNvPr>
            <p:cNvSpPr/>
            <p:nvPr/>
          </p:nvSpPr>
          <p:spPr>
            <a:xfrm>
              <a:off x="762000" y="3086100"/>
              <a:ext cx="4953000" cy="914400"/>
            </a:xfrm>
            <a:prstGeom prst="rect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 err="1">
                  <a:latin typeface="한컴 윤고딕 250" panose="02020603020101020101" pitchFamily="18" charset="-127"/>
                  <a:ea typeface="한컴 윤고딕 250" panose="02020603020101020101" pitchFamily="18" charset="-127"/>
                </a:rPr>
                <a:t>인트로</a:t>
              </a:r>
              <a:r>
                <a:rPr lang="ko-KR" altLang="en-US" sz="2400" dirty="0">
                  <a:latin typeface="한컴 윤고딕 250" panose="02020603020101020101" pitchFamily="18" charset="-127"/>
                  <a:ea typeface="한컴 윤고딕 250" panose="02020603020101020101" pitchFamily="18" charset="-127"/>
                </a:rPr>
                <a:t> 씬</a:t>
              </a:r>
              <a:r>
                <a:rPr lang="en-US" altLang="ko-KR" sz="2400" dirty="0">
                  <a:latin typeface="한컴 윤고딕 250" panose="02020603020101020101" pitchFamily="18" charset="-127"/>
                  <a:ea typeface="한컴 윤고딕 250" panose="02020603020101020101" pitchFamily="18" charset="-127"/>
                </a:rPr>
                <a:t>(</a:t>
              </a:r>
              <a:r>
                <a:rPr lang="ko-KR" altLang="en-US" sz="2400" dirty="0" err="1">
                  <a:latin typeface="한컴 윤고딕 250" panose="02020603020101020101" pitchFamily="18" charset="-127"/>
                  <a:ea typeface="한컴 윤고딕 250" panose="02020603020101020101" pitchFamily="18" charset="-127"/>
                </a:rPr>
                <a:t>시작씬</a:t>
              </a:r>
              <a:r>
                <a:rPr lang="en-US" altLang="ko-KR" sz="2400" dirty="0">
                  <a:latin typeface="한컴 윤고딕 250" panose="02020603020101020101" pitchFamily="18" charset="-127"/>
                  <a:ea typeface="한컴 윤고딕 250" panose="02020603020101020101" pitchFamily="18" charset="-127"/>
                </a:rPr>
                <a:t>)</a:t>
              </a:r>
              <a:endParaRPr lang="ko-KR" altLang="en-US" sz="2400" dirty="0">
                <a:latin typeface="한컴 윤고딕 250" panose="02020603020101020101" pitchFamily="18" charset="-127"/>
                <a:ea typeface="한컴 윤고딕 250" panose="02020603020101020101" pitchFamily="18" charset="-127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647F966-F3A3-295C-BADD-2BE3E7F936E3}"/>
                </a:ext>
              </a:extLst>
            </p:cNvPr>
            <p:cNvSpPr/>
            <p:nvPr/>
          </p:nvSpPr>
          <p:spPr>
            <a:xfrm>
              <a:off x="762000" y="4743450"/>
              <a:ext cx="4953000" cy="914400"/>
            </a:xfrm>
            <a:prstGeom prst="rect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latin typeface="한컴 윤고딕 250" panose="02020603020101020101" pitchFamily="18" charset="-127"/>
                  <a:ea typeface="한컴 윤고딕 250" panose="02020603020101020101" pitchFamily="18" charset="-127"/>
                </a:rPr>
                <a:t>로비 씬</a:t>
              </a: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077467C-FC98-7E56-C32C-0359D1A7E272}"/>
                </a:ext>
              </a:extLst>
            </p:cNvPr>
            <p:cNvSpPr/>
            <p:nvPr/>
          </p:nvSpPr>
          <p:spPr>
            <a:xfrm>
              <a:off x="762000" y="6400800"/>
              <a:ext cx="4953000" cy="914400"/>
            </a:xfrm>
            <a:prstGeom prst="rect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>
                  <a:latin typeface="한컴 윤고딕 250" panose="02020603020101020101" pitchFamily="18" charset="-127"/>
                  <a:ea typeface="한컴 윤고딕 250" panose="02020603020101020101" pitchFamily="18" charset="-127"/>
                </a:rPr>
                <a:t>월드맵</a:t>
              </a:r>
              <a:r>
                <a:rPr lang="ko-KR" altLang="en-US" sz="2400" dirty="0">
                  <a:latin typeface="한컴 윤고딕 250" panose="02020603020101020101" pitchFamily="18" charset="-127"/>
                  <a:ea typeface="한컴 윤고딕 250" panose="02020603020101020101" pitchFamily="18" charset="-127"/>
                </a:rPr>
                <a:t> 씬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569257A8-803A-A5AF-974C-9AA51C7E4C34}"/>
                </a:ext>
              </a:extLst>
            </p:cNvPr>
            <p:cNvSpPr/>
            <p:nvPr/>
          </p:nvSpPr>
          <p:spPr>
            <a:xfrm>
              <a:off x="762000" y="8058150"/>
              <a:ext cx="4953000" cy="914400"/>
            </a:xfrm>
            <a:prstGeom prst="rect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latin typeface="한컴 윤고딕 250" panose="02020603020101020101" pitchFamily="18" charset="-127"/>
                  <a:ea typeface="한컴 윤고딕 250" panose="02020603020101020101" pitchFamily="18" charset="-127"/>
                </a:rPr>
                <a:t>배틀 씬</a:t>
              </a:r>
            </a:p>
          </p:txBody>
        </p:sp>
        <p:cxnSp>
          <p:nvCxnSpPr>
            <p:cNvPr id="20" name="직선 화살표 연결선 19">
              <a:extLst>
                <a:ext uri="{FF2B5EF4-FFF2-40B4-BE49-F238E27FC236}">
                  <a16:creationId xmlns:a16="http://schemas.microsoft.com/office/drawing/2014/main" id="{55DB82DC-9C64-9873-DA11-DB1ECE4DD4AA}"/>
                </a:ext>
              </a:extLst>
            </p:cNvPr>
            <p:cNvCxnSpPr>
              <a:cxnSpLocks/>
              <a:stCxn id="4" idx="2"/>
              <a:endCxn id="7" idx="0"/>
            </p:cNvCxnSpPr>
            <p:nvPr/>
          </p:nvCxnSpPr>
          <p:spPr>
            <a:xfrm>
              <a:off x="3238500" y="2343150"/>
              <a:ext cx="0" cy="74295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화살표 연결선 22">
              <a:extLst>
                <a:ext uri="{FF2B5EF4-FFF2-40B4-BE49-F238E27FC236}">
                  <a16:creationId xmlns:a16="http://schemas.microsoft.com/office/drawing/2014/main" id="{12D383DE-FA8C-1B99-C8A9-FB143508F818}"/>
                </a:ext>
              </a:extLst>
            </p:cNvPr>
            <p:cNvCxnSpPr>
              <a:cxnSpLocks/>
              <a:stCxn id="7" idx="2"/>
              <a:endCxn id="8" idx="0"/>
            </p:cNvCxnSpPr>
            <p:nvPr/>
          </p:nvCxnSpPr>
          <p:spPr>
            <a:xfrm>
              <a:off x="3238500" y="4000500"/>
              <a:ext cx="0" cy="74295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화살표 연결선 25">
              <a:extLst>
                <a:ext uri="{FF2B5EF4-FFF2-40B4-BE49-F238E27FC236}">
                  <a16:creationId xmlns:a16="http://schemas.microsoft.com/office/drawing/2014/main" id="{141354B8-2BC5-269B-FEF4-0BD4ACA99428}"/>
                </a:ext>
              </a:extLst>
            </p:cNvPr>
            <p:cNvCxnSpPr>
              <a:cxnSpLocks/>
              <a:stCxn id="8" idx="2"/>
              <a:endCxn id="10" idx="0"/>
            </p:cNvCxnSpPr>
            <p:nvPr/>
          </p:nvCxnSpPr>
          <p:spPr>
            <a:xfrm>
              <a:off x="3238500" y="5657850"/>
              <a:ext cx="0" cy="74295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화살표 연결선 29">
              <a:extLst>
                <a:ext uri="{FF2B5EF4-FFF2-40B4-BE49-F238E27FC236}">
                  <a16:creationId xmlns:a16="http://schemas.microsoft.com/office/drawing/2014/main" id="{5D21C4FC-0410-C2D6-C91D-F1D4E22FAF23}"/>
                </a:ext>
              </a:extLst>
            </p:cNvPr>
            <p:cNvCxnSpPr>
              <a:cxnSpLocks/>
              <a:endCxn id="11" idx="0"/>
            </p:cNvCxnSpPr>
            <p:nvPr/>
          </p:nvCxnSpPr>
          <p:spPr>
            <a:xfrm>
              <a:off x="3238500" y="7315200"/>
              <a:ext cx="0" cy="74295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연결선: 꺾임 32">
              <a:extLst>
                <a:ext uri="{FF2B5EF4-FFF2-40B4-BE49-F238E27FC236}">
                  <a16:creationId xmlns:a16="http://schemas.microsoft.com/office/drawing/2014/main" id="{662B848C-8418-C424-126D-AB81177ED382}"/>
                </a:ext>
              </a:extLst>
            </p:cNvPr>
            <p:cNvCxnSpPr>
              <a:cxnSpLocks/>
              <a:stCxn id="11" idx="3"/>
              <a:endCxn id="8" idx="3"/>
            </p:cNvCxnSpPr>
            <p:nvPr/>
          </p:nvCxnSpPr>
          <p:spPr>
            <a:xfrm flipV="1">
              <a:off x="5715000" y="5200650"/>
              <a:ext cx="12700" cy="3314700"/>
            </a:xfrm>
            <a:prstGeom prst="bentConnector3">
              <a:avLst>
                <a:gd name="adj1" fmla="val 4200000"/>
              </a:avLst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1B03DCA1-4792-70D4-0732-591DDC101B08}"/>
              </a:ext>
            </a:extLst>
          </p:cNvPr>
          <p:cNvSpPr/>
          <p:nvPr/>
        </p:nvSpPr>
        <p:spPr>
          <a:xfrm>
            <a:off x="567899" y="7800975"/>
            <a:ext cx="3200389" cy="1428750"/>
          </a:xfrm>
          <a:prstGeom prst="rect">
            <a:avLst/>
          </a:prstGeom>
          <a:noFill/>
          <a:ln w="571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EFE04C-9DAE-0394-AE1B-2BED75969CF3}"/>
              </a:ext>
            </a:extLst>
          </p:cNvPr>
          <p:cNvSpPr txBox="1"/>
          <p:nvPr/>
        </p:nvSpPr>
        <p:spPr>
          <a:xfrm>
            <a:off x="4419600" y="1504950"/>
            <a:ext cx="12384543" cy="26061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 dirty="0" err="1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배틀씬</a:t>
            </a:r>
            <a:endParaRPr lang="en-US" altLang="ko-KR" sz="2800" dirty="0"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  <a:p>
            <a:pPr marL="514350" indent="-5143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기능 및 시스템</a:t>
            </a:r>
            <a:r>
              <a:rPr lang="en-US" altLang="ko-KR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(</a:t>
            </a:r>
            <a:r>
              <a:rPr lang="ko-KR" altLang="en-US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계속</a:t>
            </a:r>
            <a:r>
              <a:rPr lang="en-US" altLang="ko-KR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)</a:t>
            </a:r>
          </a:p>
          <a:p>
            <a:pPr marL="971550" lvl="1" indent="-5143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승리 시 유저 경험치</a:t>
            </a:r>
            <a:r>
              <a:rPr lang="en-US" altLang="ko-KR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, </a:t>
            </a:r>
            <a:r>
              <a:rPr lang="ko-KR" altLang="en-US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골드 획득</a:t>
            </a:r>
            <a:r>
              <a:rPr lang="en-US" altLang="ko-KR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, </a:t>
            </a:r>
            <a:r>
              <a:rPr lang="ko-KR" altLang="en-US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유저 정보 업데이트</a:t>
            </a:r>
            <a:endParaRPr lang="en-US" altLang="ko-KR" sz="2800" dirty="0"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  <a:p>
            <a:pPr marL="971550" lvl="1" indent="-5143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패배 시 로비 패배 </a:t>
            </a:r>
            <a:r>
              <a:rPr lang="ko-KR" altLang="en-US" sz="2800" dirty="0" err="1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팝업창</a:t>
            </a:r>
            <a:r>
              <a:rPr lang="ko-KR" altLang="en-US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 표시</a:t>
            </a:r>
            <a:endParaRPr lang="en-US" altLang="ko-KR" sz="2800" dirty="0"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286290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Object 45"/>
          <p:cNvSpPr txBox="1"/>
          <p:nvPr/>
        </p:nvSpPr>
        <p:spPr>
          <a:xfrm>
            <a:off x="285749" y="181871"/>
            <a:ext cx="5734051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400" u="sng" kern="0" spc="-300" dirty="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구성</a:t>
            </a:r>
            <a:endParaRPr lang="en-US" altLang="ko-KR" sz="2400" u="sng" kern="0" spc="-300" dirty="0">
              <a:solidFill>
                <a:srgbClr val="0F0F0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sz="3600" b="1" kern="0" spc="-300" dirty="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sz="3600" b="1" kern="0" spc="-300" dirty="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기능 및 시스템 상세</a:t>
            </a:r>
            <a:endParaRPr lang="en-US" sz="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298449" y="1197534"/>
            <a:ext cx="17716500" cy="8610600"/>
          </a:xfrm>
          <a:prstGeom prst="roundRect">
            <a:avLst>
              <a:gd name="adj" fmla="val 3151"/>
            </a:avLst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8D9DF5F-9D60-64A4-FB83-BD00D39F813B}"/>
              </a:ext>
            </a:extLst>
          </p:cNvPr>
          <p:cNvSpPr txBox="1"/>
          <p:nvPr/>
        </p:nvSpPr>
        <p:spPr>
          <a:xfrm>
            <a:off x="1122929" y="1504950"/>
            <a:ext cx="16042143" cy="583781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유저</a:t>
            </a:r>
            <a:r>
              <a:rPr lang="en-US" altLang="ko-KR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 </a:t>
            </a:r>
            <a:r>
              <a:rPr lang="ko-KR" altLang="en-US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시스템</a:t>
            </a:r>
            <a:endParaRPr lang="en-US" altLang="ko-KR" sz="2800" dirty="0"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  <a:p>
            <a:pPr marL="971550" lvl="1" indent="-5143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800" dirty="0" err="1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유저닉네임</a:t>
            </a:r>
            <a:r>
              <a:rPr lang="en-US" altLang="ko-KR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		: </a:t>
            </a:r>
            <a:r>
              <a:rPr lang="ko-KR" altLang="en-US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게임을 처음 설정 시 유저가 입력하는 유저의 닉네임</a:t>
            </a:r>
            <a:r>
              <a:rPr lang="en-US" altLang="ko-KR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(</a:t>
            </a:r>
            <a:r>
              <a:rPr lang="ko-KR" altLang="en-US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유저</a:t>
            </a:r>
            <a:r>
              <a:rPr lang="en-US" altLang="ko-KR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ID</a:t>
            </a:r>
            <a:r>
              <a:rPr lang="ko-KR" altLang="en-US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와는 별도</a:t>
            </a:r>
            <a:r>
              <a:rPr lang="en-US" altLang="ko-KR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)</a:t>
            </a:r>
          </a:p>
          <a:p>
            <a:pPr marL="971550" lvl="1" indent="-5143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유저 레벨</a:t>
            </a:r>
            <a:r>
              <a:rPr lang="en-US" altLang="ko-KR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		: </a:t>
            </a:r>
            <a:r>
              <a:rPr lang="ko-KR" altLang="en-US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유저가 이 게임을 얼마나 플레이하는지 보여줄 수 있는 척도</a:t>
            </a:r>
            <a:endParaRPr lang="en-US" altLang="ko-KR" sz="2800" dirty="0"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  <a:p>
            <a:pPr marL="971550" lvl="1" indent="-5143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에너지</a:t>
            </a:r>
            <a:r>
              <a:rPr lang="en-US" altLang="ko-KR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		: </a:t>
            </a:r>
            <a:r>
              <a:rPr lang="ko-KR" altLang="en-US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유저가 전투로 이동할 때 소비되며 시간에 따라 충전되는 방식</a:t>
            </a:r>
            <a:r>
              <a:rPr lang="en-US" altLang="ko-KR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, </a:t>
            </a:r>
            <a:r>
              <a:rPr lang="ko-KR" altLang="en-US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유저 레벨에 따라 </a:t>
            </a:r>
            <a:r>
              <a:rPr lang="en-US" altLang="ko-KR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			</a:t>
            </a:r>
            <a:r>
              <a:rPr lang="ko-KR" altLang="en-US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최대로 충전되는 양이 정해져 있다</a:t>
            </a:r>
            <a:r>
              <a:rPr lang="en-US" altLang="ko-KR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.</a:t>
            </a:r>
          </a:p>
          <a:p>
            <a:pPr marL="971550" lvl="1" indent="-5143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골드</a:t>
            </a:r>
            <a:r>
              <a:rPr lang="en-US" altLang="ko-KR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			: </a:t>
            </a:r>
            <a:r>
              <a:rPr lang="ko-KR" altLang="en-US" sz="2800" dirty="0" err="1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맵을</a:t>
            </a:r>
            <a:r>
              <a:rPr lang="ko-KR" altLang="en-US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 클리어 할 시 공급되는 재화</a:t>
            </a:r>
            <a:endParaRPr lang="en-US" altLang="ko-KR" sz="2800" dirty="0"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  <a:p>
            <a:pPr marL="1428750" lvl="2" indent="-5143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사용처 </a:t>
            </a:r>
            <a:r>
              <a:rPr lang="en-US" altLang="ko-KR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: </a:t>
            </a:r>
            <a:r>
              <a:rPr lang="ko-KR" altLang="en-US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장비 강화</a:t>
            </a:r>
            <a:endParaRPr lang="en-US" altLang="ko-KR" sz="2800" dirty="0"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  <a:p>
            <a:pPr marL="971550" lvl="1" indent="-5143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다이아</a:t>
            </a:r>
            <a:r>
              <a:rPr lang="en-US" altLang="ko-KR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		: </a:t>
            </a:r>
            <a:r>
              <a:rPr lang="ko-KR" altLang="en-US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유저가 현금을 사용하여 충전</a:t>
            </a:r>
            <a:r>
              <a:rPr lang="en-US" altLang="ko-KR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(</a:t>
            </a:r>
            <a:r>
              <a:rPr lang="ko-KR" altLang="en-US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미정</a:t>
            </a:r>
            <a:r>
              <a:rPr lang="en-US" altLang="ko-KR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)</a:t>
            </a:r>
            <a:r>
              <a:rPr lang="ko-KR" altLang="en-US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하는 재화</a:t>
            </a:r>
            <a:endParaRPr lang="en-US" altLang="ko-KR" sz="2800" dirty="0"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  <a:p>
            <a:pPr marL="1428750" lvl="2" indent="-5143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사용처 </a:t>
            </a:r>
            <a:r>
              <a:rPr lang="en-US" altLang="ko-KR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: </a:t>
            </a:r>
            <a:r>
              <a:rPr lang="ko-KR" altLang="en-US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영웅 뽑기</a:t>
            </a:r>
            <a:endParaRPr lang="en-US" altLang="ko-KR" sz="2800" dirty="0"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792903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Object 45"/>
          <p:cNvSpPr txBox="1"/>
          <p:nvPr/>
        </p:nvSpPr>
        <p:spPr>
          <a:xfrm>
            <a:off x="285749" y="181871"/>
            <a:ext cx="5734051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400" u="sng" kern="0" spc="-300" dirty="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구성</a:t>
            </a:r>
            <a:endParaRPr lang="en-US" altLang="ko-KR" sz="2400" u="sng" kern="0" spc="-300" dirty="0">
              <a:solidFill>
                <a:srgbClr val="0F0F0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sz="3600" b="1" kern="0" spc="-300" dirty="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sz="3600" b="1" kern="0" spc="-300" dirty="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기능 및 시스템 상세</a:t>
            </a:r>
            <a:endParaRPr lang="en-US" sz="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298449" y="1197534"/>
            <a:ext cx="17716500" cy="8610600"/>
          </a:xfrm>
          <a:prstGeom prst="roundRect">
            <a:avLst>
              <a:gd name="adj" fmla="val 3151"/>
            </a:avLst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A77B0CB-81C9-7B2B-DC17-5F2646885A5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215" t="61155" r="41472"/>
          <a:stretch/>
        </p:blipFill>
        <p:spPr>
          <a:xfrm>
            <a:off x="533400" y="2513838"/>
            <a:ext cx="3657600" cy="525932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8D9DF5F-9D60-64A4-FB83-BD00D39F813B}"/>
              </a:ext>
            </a:extLst>
          </p:cNvPr>
          <p:cNvSpPr txBox="1"/>
          <p:nvPr/>
        </p:nvSpPr>
        <p:spPr>
          <a:xfrm>
            <a:off x="4419600" y="1504950"/>
            <a:ext cx="12384543" cy="71304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유닛 시스템</a:t>
            </a:r>
            <a:r>
              <a:rPr lang="en-US" altLang="ko-KR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(</a:t>
            </a:r>
            <a:r>
              <a:rPr lang="ko-KR" altLang="en-US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유저</a:t>
            </a:r>
            <a:r>
              <a:rPr lang="en-US" altLang="ko-KR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, </a:t>
            </a:r>
            <a:r>
              <a:rPr lang="ko-KR" altLang="en-US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적</a:t>
            </a:r>
            <a:r>
              <a:rPr lang="en-US" altLang="ko-KR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)</a:t>
            </a:r>
          </a:p>
          <a:p>
            <a:pPr marL="971550" lvl="1" indent="-5143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레벨</a:t>
            </a:r>
            <a:r>
              <a:rPr lang="en-US" altLang="ko-KR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		: </a:t>
            </a:r>
            <a:r>
              <a:rPr lang="ko-KR" altLang="en-US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레벨에 따라 아래 능력치가 증가한다</a:t>
            </a:r>
            <a:r>
              <a:rPr lang="en-US" altLang="ko-KR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.</a:t>
            </a:r>
          </a:p>
          <a:p>
            <a:pPr marL="971550" lvl="1" indent="-5143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등급</a:t>
            </a:r>
            <a:r>
              <a:rPr lang="en-US" altLang="ko-KR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(</a:t>
            </a:r>
            <a:r>
              <a:rPr lang="ko-KR" altLang="en-US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최대</a:t>
            </a:r>
            <a:r>
              <a:rPr lang="en-US" altLang="ko-KR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5): </a:t>
            </a:r>
            <a:r>
              <a:rPr lang="ko-KR" altLang="en-US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최대로 레벨이 올라갈 수 있는 수치를 결정하며</a:t>
            </a:r>
            <a:r>
              <a:rPr lang="en-US" altLang="ko-KR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, </a:t>
            </a:r>
            <a:r>
              <a:rPr lang="ko-KR" altLang="en-US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등급이 오를 </a:t>
            </a:r>
            <a:r>
              <a:rPr lang="en-US" altLang="ko-KR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		</a:t>
            </a:r>
            <a:r>
              <a:rPr lang="ko-KR" altLang="en-US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시 능력치가 추가 상승한다</a:t>
            </a:r>
            <a:r>
              <a:rPr lang="en-US" altLang="ko-KR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.</a:t>
            </a:r>
          </a:p>
          <a:p>
            <a:pPr marL="971550" lvl="1" indent="-5143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생명력</a:t>
            </a:r>
            <a:r>
              <a:rPr lang="en-US" altLang="ko-KR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	: </a:t>
            </a:r>
            <a:r>
              <a:rPr lang="ko-KR" altLang="en-US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유닛이 감당할 수 있는 총피해에 영향을 주며 생명력이 </a:t>
            </a:r>
            <a:r>
              <a:rPr lang="en-US" altLang="ko-KR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0</a:t>
            </a:r>
            <a:r>
              <a:rPr lang="ko-KR" altLang="en-US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이면 </a:t>
            </a:r>
            <a:r>
              <a:rPr lang="en-US" altLang="ko-KR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		</a:t>
            </a:r>
            <a:r>
              <a:rPr lang="ko-KR" altLang="en-US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사망한다</a:t>
            </a:r>
            <a:endParaRPr lang="en-US" altLang="ko-KR" sz="2800" dirty="0"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  <a:p>
            <a:pPr marL="971550" lvl="1" indent="-5143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공격력</a:t>
            </a:r>
            <a:r>
              <a:rPr lang="en-US" altLang="ko-KR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	: </a:t>
            </a:r>
            <a:r>
              <a:rPr lang="ko-KR" altLang="en-US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유닛이 공격할 때 입히는 피해에 영향을 준다</a:t>
            </a:r>
            <a:r>
              <a:rPr lang="en-US" altLang="ko-KR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.</a:t>
            </a:r>
          </a:p>
          <a:p>
            <a:pPr marL="971550" lvl="1" indent="-5143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방어력</a:t>
            </a:r>
            <a:r>
              <a:rPr lang="en-US" altLang="ko-KR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	: </a:t>
            </a:r>
            <a:r>
              <a:rPr lang="ko-KR" altLang="en-US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유닛이 공격당할 때 받는 피해에 영향을 준다</a:t>
            </a:r>
            <a:r>
              <a:rPr lang="en-US" altLang="ko-KR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.</a:t>
            </a:r>
          </a:p>
          <a:p>
            <a:pPr marL="971550" lvl="1" indent="-5143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속도</a:t>
            </a:r>
            <a:r>
              <a:rPr lang="en-US" altLang="ko-KR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		: </a:t>
            </a:r>
            <a:r>
              <a:rPr lang="ko-KR" altLang="en-US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턴 획득 순서에 영향을 준다</a:t>
            </a:r>
            <a:r>
              <a:rPr lang="en-US" altLang="ko-KR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.</a:t>
            </a:r>
          </a:p>
          <a:p>
            <a:pPr marL="971550" lvl="1" indent="-5143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치명타 확률</a:t>
            </a:r>
            <a:r>
              <a:rPr lang="en-US" altLang="ko-KR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	: </a:t>
            </a:r>
            <a:r>
              <a:rPr lang="ko-KR" altLang="en-US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공격할 때 치명타가 발동될 확률에 영향을 준다</a:t>
            </a:r>
            <a:r>
              <a:rPr lang="en-US" altLang="ko-KR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.</a:t>
            </a:r>
          </a:p>
          <a:p>
            <a:pPr marL="971550" lvl="1" indent="-5143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치명타 피해</a:t>
            </a:r>
            <a:r>
              <a:rPr lang="en-US" altLang="ko-KR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	: </a:t>
            </a:r>
            <a:r>
              <a:rPr lang="ko-KR" altLang="en-US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치명타를 발동할 때의 피해 비율에 영향을 준다</a:t>
            </a:r>
            <a:r>
              <a:rPr lang="en-US" altLang="ko-KR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29387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Object 45"/>
          <p:cNvSpPr txBox="1"/>
          <p:nvPr/>
        </p:nvSpPr>
        <p:spPr>
          <a:xfrm>
            <a:off x="285749" y="181871"/>
            <a:ext cx="5734051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400" u="sng" kern="0" spc="-300" dirty="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구성</a:t>
            </a:r>
            <a:endParaRPr lang="en-US" altLang="ko-KR" sz="2400" u="sng" kern="0" spc="-300" dirty="0">
              <a:solidFill>
                <a:srgbClr val="0F0F0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sz="3600" b="1" kern="0" spc="-300" dirty="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sz="3600" b="1" kern="0" spc="-300" dirty="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기능 및 시스템 상세</a:t>
            </a:r>
            <a:endParaRPr lang="en-US" sz="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298449" y="1197534"/>
            <a:ext cx="17716500" cy="8610600"/>
          </a:xfrm>
          <a:prstGeom prst="roundRect">
            <a:avLst>
              <a:gd name="adj" fmla="val 3151"/>
            </a:avLst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A77B0CB-81C9-7B2B-DC17-5F2646885A5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215" t="61155" r="41472"/>
          <a:stretch/>
        </p:blipFill>
        <p:spPr>
          <a:xfrm>
            <a:off x="533400" y="2513838"/>
            <a:ext cx="3657600" cy="525932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8D9DF5F-9D60-64A4-FB83-BD00D39F813B}"/>
              </a:ext>
            </a:extLst>
          </p:cNvPr>
          <p:cNvSpPr txBox="1"/>
          <p:nvPr/>
        </p:nvSpPr>
        <p:spPr>
          <a:xfrm>
            <a:off x="4419600" y="1504950"/>
            <a:ext cx="12384543" cy="26061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유닛 시스템</a:t>
            </a:r>
            <a:r>
              <a:rPr lang="en-US" altLang="ko-KR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(</a:t>
            </a:r>
            <a:r>
              <a:rPr lang="ko-KR" altLang="en-US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유저</a:t>
            </a:r>
            <a:r>
              <a:rPr lang="en-US" altLang="ko-KR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, </a:t>
            </a:r>
            <a:r>
              <a:rPr lang="ko-KR" altLang="en-US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적</a:t>
            </a:r>
            <a:r>
              <a:rPr lang="en-US" altLang="ko-KR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)</a:t>
            </a:r>
          </a:p>
          <a:p>
            <a:pPr marL="971550" lvl="1" indent="-5143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효과 명중</a:t>
            </a:r>
            <a:r>
              <a:rPr lang="en-US" altLang="ko-KR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	: </a:t>
            </a:r>
            <a:r>
              <a:rPr lang="ko-KR" altLang="en-US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유닛이 목표에게 부여하는 </a:t>
            </a:r>
            <a:r>
              <a:rPr lang="ko-KR" altLang="en-US" sz="2800" dirty="0" err="1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디버프</a:t>
            </a:r>
            <a:r>
              <a:rPr lang="ko-KR" altLang="en-US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 효과 확률에 영향을 준다</a:t>
            </a:r>
            <a:r>
              <a:rPr lang="en-US" altLang="ko-KR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.</a:t>
            </a:r>
          </a:p>
          <a:p>
            <a:pPr marL="971550" lvl="1" indent="-5143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효과 저항</a:t>
            </a:r>
            <a:r>
              <a:rPr lang="en-US" altLang="ko-KR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	: </a:t>
            </a:r>
            <a:r>
              <a:rPr lang="ko-KR" altLang="en-US" sz="2800" dirty="0" err="1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부여받는</a:t>
            </a:r>
            <a:r>
              <a:rPr lang="ko-KR" altLang="en-US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 </a:t>
            </a:r>
            <a:r>
              <a:rPr lang="ko-KR" altLang="en-US" sz="2800" dirty="0" err="1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디버프</a:t>
            </a:r>
            <a:r>
              <a:rPr lang="ko-KR" altLang="en-US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 효과의 확률에 영향을 준다</a:t>
            </a:r>
            <a:r>
              <a:rPr lang="en-US" altLang="ko-KR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.</a:t>
            </a:r>
          </a:p>
          <a:p>
            <a:pPr marL="971550" lvl="1" indent="-5143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전투력</a:t>
            </a:r>
            <a:r>
              <a:rPr lang="en-US" altLang="ko-KR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	: </a:t>
            </a:r>
            <a:r>
              <a:rPr lang="ko-KR" altLang="en-US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위의 수치를 통해 만들 계산식을 통해 보여줄 예정</a:t>
            </a:r>
            <a:endParaRPr lang="en-US" altLang="ko-KR" sz="2800" dirty="0"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39383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Object 45"/>
          <p:cNvSpPr txBox="1"/>
          <p:nvPr/>
        </p:nvSpPr>
        <p:spPr>
          <a:xfrm>
            <a:off x="285749" y="181871"/>
            <a:ext cx="5734051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400" u="sng" kern="0" spc="-300" dirty="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구성</a:t>
            </a:r>
            <a:endParaRPr lang="en-US" altLang="ko-KR" sz="2400" u="sng" kern="0" spc="-300" dirty="0">
              <a:solidFill>
                <a:srgbClr val="0F0F0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sz="3600" b="1" kern="0" spc="-300" dirty="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sz="3600" b="1" kern="0" spc="-300" dirty="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기능 및 시스템 상세</a:t>
            </a:r>
            <a:endParaRPr lang="en-US" sz="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298449" y="1197534"/>
            <a:ext cx="17716500" cy="8610600"/>
          </a:xfrm>
          <a:prstGeom prst="roundRect">
            <a:avLst>
              <a:gd name="adj" fmla="val 3151"/>
            </a:avLst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A77B0CB-81C9-7B2B-DC17-5F2646885A5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215" t="61155" r="41472"/>
          <a:stretch/>
        </p:blipFill>
        <p:spPr>
          <a:xfrm>
            <a:off x="533400" y="2513838"/>
            <a:ext cx="3657600" cy="525932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8D9DF5F-9D60-64A4-FB83-BD00D39F813B}"/>
              </a:ext>
            </a:extLst>
          </p:cNvPr>
          <p:cNvSpPr txBox="1"/>
          <p:nvPr/>
        </p:nvSpPr>
        <p:spPr>
          <a:xfrm>
            <a:off x="4419600" y="1485900"/>
            <a:ext cx="12384543" cy="71304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유닛 시스템 </a:t>
            </a:r>
            <a:r>
              <a:rPr lang="en-US" altLang="ko-KR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–</a:t>
            </a:r>
            <a:r>
              <a:rPr lang="ko-KR" altLang="en-US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 스킬 시스템</a:t>
            </a:r>
            <a:r>
              <a:rPr lang="en-US" altLang="ko-KR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(</a:t>
            </a:r>
            <a:r>
              <a:rPr lang="ko-KR" altLang="en-US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유저</a:t>
            </a:r>
            <a:r>
              <a:rPr lang="en-US" altLang="ko-KR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, </a:t>
            </a:r>
            <a:r>
              <a:rPr lang="ko-KR" altLang="en-US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적</a:t>
            </a:r>
            <a:r>
              <a:rPr lang="en-US" altLang="ko-KR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) </a:t>
            </a:r>
          </a:p>
          <a:p>
            <a:pPr marL="971550" lvl="1" indent="-5143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스킬 시스템</a:t>
            </a:r>
          </a:p>
          <a:p>
            <a:pPr marL="971550" lvl="1" indent="-5143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유닛들은 기본적으로 기본 공격 스킬</a:t>
            </a:r>
            <a:r>
              <a:rPr lang="en-US" altLang="ko-KR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, </a:t>
            </a:r>
            <a:r>
              <a:rPr lang="ko-KR" altLang="en-US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액티브 스킬</a:t>
            </a:r>
            <a:r>
              <a:rPr lang="en-US" altLang="ko-KR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 </a:t>
            </a:r>
            <a:r>
              <a:rPr lang="ko-KR" altLang="en-US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한 개</a:t>
            </a:r>
            <a:r>
              <a:rPr lang="en-US" altLang="ko-KR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, </a:t>
            </a:r>
            <a:r>
              <a:rPr lang="ko-KR" altLang="en-US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패시브 스킬 한 개를 가지며 추가적으로 액티브 스킬 한 개</a:t>
            </a:r>
            <a:r>
              <a:rPr lang="en-US" altLang="ko-KR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, </a:t>
            </a:r>
            <a:r>
              <a:rPr lang="ko-KR" altLang="en-US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패시브 스킬을 한 개 더 가질 수 있다</a:t>
            </a:r>
            <a:r>
              <a:rPr lang="en-US" altLang="ko-KR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.</a:t>
            </a:r>
          </a:p>
          <a:p>
            <a:pPr marL="971550" lvl="1" indent="-5143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스킬의 영향 범위는 단일 아군</a:t>
            </a:r>
            <a:r>
              <a:rPr lang="en-US" altLang="ko-KR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, </a:t>
            </a:r>
            <a:r>
              <a:rPr lang="ko-KR" altLang="en-US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단일 적군</a:t>
            </a:r>
            <a:r>
              <a:rPr lang="en-US" altLang="ko-KR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, </a:t>
            </a:r>
            <a:r>
              <a:rPr lang="ko-KR" altLang="en-US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광역 아군</a:t>
            </a:r>
            <a:r>
              <a:rPr lang="en-US" altLang="ko-KR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, </a:t>
            </a:r>
            <a:r>
              <a:rPr lang="ko-KR" altLang="en-US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광역 적군</a:t>
            </a:r>
            <a:r>
              <a:rPr lang="en-US" altLang="ko-KR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, </a:t>
            </a:r>
            <a:r>
              <a:rPr lang="ko-KR" altLang="en-US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유닛 전체를 범위로 지정할 수 있다</a:t>
            </a:r>
            <a:r>
              <a:rPr lang="en-US" altLang="ko-KR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.</a:t>
            </a:r>
          </a:p>
          <a:p>
            <a:pPr marL="971550" lvl="1" indent="-5143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유저의 유닛은 스킬 레벨을 가지고 있어 스킬 레벨에 따라 스킬이 강화된다</a:t>
            </a:r>
            <a:r>
              <a:rPr lang="en-US" altLang="ko-KR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.</a:t>
            </a:r>
          </a:p>
          <a:p>
            <a:pPr marL="971550" lvl="1" indent="-5143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액티브 스킬</a:t>
            </a:r>
            <a:endParaRPr lang="en-US" altLang="ko-KR" sz="2800" dirty="0"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  <a:p>
            <a:pPr marL="1428750" lvl="2" indent="-5143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사용 시 </a:t>
            </a:r>
            <a:r>
              <a:rPr lang="ko-KR" altLang="en-US" sz="2800" dirty="0" err="1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쿨타임을</a:t>
            </a:r>
            <a:r>
              <a:rPr lang="ko-KR" altLang="en-US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 가진다</a:t>
            </a:r>
            <a:r>
              <a:rPr lang="en-US" altLang="ko-KR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. </a:t>
            </a:r>
            <a:r>
              <a:rPr lang="ko-KR" altLang="en-US" sz="2800" dirty="0" err="1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쿨타임은</a:t>
            </a:r>
            <a:r>
              <a:rPr lang="ko-KR" altLang="en-US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 자신의 턴이 돌아올 때마다 </a:t>
            </a:r>
            <a:r>
              <a:rPr lang="en-US" altLang="ko-KR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1</a:t>
            </a:r>
            <a:r>
              <a:rPr lang="ko-KR" altLang="en-US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씩 감소한다</a:t>
            </a:r>
            <a:r>
              <a:rPr lang="en-US" altLang="ko-KR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605521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285750" y="1194919"/>
            <a:ext cx="17716500" cy="8610600"/>
          </a:xfrm>
          <a:prstGeom prst="roundRect">
            <a:avLst>
              <a:gd name="adj" fmla="val 3151"/>
            </a:avLst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7997984" y="342900"/>
            <a:ext cx="2292033" cy="1447800"/>
            <a:chOff x="7086600" y="342900"/>
            <a:chExt cx="2895200" cy="182880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86600" y="342900"/>
              <a:ext cx="2895200" cy="1828800"/>
            </a:xfrm>
            <a:prstGeom prst="rect">
              <a:avLst/>
            </a:prstGeom>
          </p:spPr>
        </p:pic>
        <p:sp>
          <p:nvSpPr>
            <p:cNvPr id="45" name="Object 45"/>
            <p:cNvSpPr txBox="1"/>
            <p:nvPr/>
          </p:nvSpPr>
          <p:spPr>
            <a:xfrm>
              <a:off x="7194219" y="777664"/>
              <a:ext cx="2683456" cy="128294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6000" b="1" kern="0" spc="-300" dirty="0">
                  <a:solidFill>
                    <a:srgbClr val="0F0F0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Gmarket Sans Bold" pitchFamily="34" charset="0"/>
                </a:rPr>
                <a:t>목차</a:t>
              </a:r>
              <a:endParaRPr lang="en-US" sz="105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2345017" y="2439667"/>
            <a:ext cx="13597966" cy="646332"/>
            <a:chOff x="2657475" y="2439667"/>
            <a:chExt cx="13022731" cy="646332"/>
          </a:xfrm>
        </p:grpSpPr>
        <p:sp>
          <p:nvSpPr>
            <p:cNvPr id="8" name="Object 8"/>
            <p:cNvSpPr txBox="1"/>
            <p:nvPr/>
          </p:nvSpPr>
          <p:spPr>
            <a:xfrm>
              <a:off x="2657475" y="2439667"/>
              <a:ext cx="2971800" cy="64633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altLang="ko-KR" sz="3600" b="1" kern="0" spc="-2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Gmarket Sans Medium" pitchFamily="34" charset="0"/>
                </a:rPr>
                <a:t>[ </a:t>
              </a:r>
              <a:r>
                <a:rPr lang="ko-KR" altLang="en-US" sz="3600" b="1" kern="0" spc="-2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Gmarket Sans Medium" pitchFamily="34" charset="0"/>
                </a:rPr>
                <a:t>개발 컨셉 </a:t>
              </a:r>
              <a:r>
                <a:rPr lang="en-US" altLang="ko-KR" sz="3600" b="1" kern="0" spc="-2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Gmarket Sans Medium" pitchFamily="34" charset="0"/>
                </a:rPr>
                <a:t>]</a:t>
              </a:r>
              <a:endParaRPr lang="en-US" sz="9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2" name="Object 8"/>
            <p:cNvSpPr txBox="1"/>
            <p:nvPr/>
          </p:nvSpPr>
          <p:spPr>
            <a:xfrm>
              <a:off x="7596837" y="2439668"/>
              <a:ext cx="3094327" cy="64633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altLang="ko-KR" sz="3600" b="1" kern="0" spc="-2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Gmarket Sans Medium" pitchFamily="34" charset="0"/>
                </a:rPr>
                <a:t>[ </a:t>
              </a:r>
              <a:r>
                <a:rPr lang="ko-KR" altLang="en-US" sz="3600" b="1" kern="0" spc="-2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Gmarket Sans Medium" pitchFamily="34" charset="0"/>
                </a:rPr>
                <a:t>게임 구성 </a:t>
              </a:r>
              <a:r>
                <a:rPr lang="en-US" altLang="ko-KR" sz="3600" b="1" kern="0" spc="-2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Gmarket Sans Medium" pitchFamily="34" charset="0"/>
                </a:rPr>
                <a:t>]</a:t>
              </a:r>
              <a:endParaRPr lang="en-US" sz="9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4" name="Object 8"/>
            <p:cNvSpPr txBox="1"/>
            <p:nvPr/>
          </p:nvSpPr>
          <p:spPr>
            <a:xfrm>
              <a:off x="13013206" y="2439667"/>
              <a:ext cx="2667000" cy="64633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3600" b="1" kern="0" spc="-2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Gmarket Sans Medium" pitchFamily="34" charset="0"/>
                </a:rPr>
                <a:t>[ UX/UI ]</a:t>
              </a:r>
              <a:endParaRPr lang="en-US" sz="9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49" name="Object 8"/>
          <p:cNvSpPr txBox="1"/>
          <p:nvPr/>
        </p:nvSpPr>
        <p:spPr>
          <a:xfrm>
            <a:off x="2345017" y="3238500"/>
            <a:ext cx="3522383" cy="230832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altLang="en-US" sz="2400" kern="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개요</a:t>
            </a:r>
            <a:endParaRPr lang="en-US" altLang="ko-KR" sz="2400" kern="0" spc="-2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altLang="en-US" sz="2400" kern="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차별화 및 재미 요소</a:t>
            </a:r>
            <a:endParaRPr lang="en-US" altLang="ko-KR" sz="2400" kern="0" spc="-2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 marL="514350" indent="-514350">
              <a:lnSpc>
                <a:spcPct val="150000"/>
              </a:lnSpc>
              <a:buFontTx/>
              <a:buAutoNum type="arabicPeriod"/>
            </a:pPr>
            <a:r>
              <a:rPr lang="ko-KR" altLang="en-US" sz="2400" kern="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진행 스토리</a:t>
            </a:r>
            <a:endParaRPr lang="en-US" altLang="ko-KR" sz="2400" kern="0" spc="-2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altLang="en-US" sz="2400" kern="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구현 목록</a:t>
            </a:r>
            <a:endParaRPr lang="en-US" altLang="ko-KR" sz="2400" kern="0" spc="-2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</p:txBody>
      </p:sp>
      <p:sp>
        <p:nvSpPr>
          <p:cNvPr id="50" name="Object 8"/>
          <p:cNvSpPr txBox="1"/>
          <p:nvPr/>
        </p:nvSpPr>
        <p:spPr>
          <a:xfrm>
            <a:off x="7758415" y="3238500"/>
            <a:ext cx="4447797" cy="39703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742950" indent="-742950">
              <a:lnSpc>
                <a:spcPct val="150000"/>
              </a:lnSpc>
              <a:buAutoNum type="arabicPeriod"/>
            </a:pPr>
            <a:r>
              <a:rPr lang="ko-KR" altLang="en-US" sz="2400" kern="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게임 흐름도</a:t>
            </a:r>
            <a:endParaRPr lang="en-US" altLang="ko-KR" sz="2400" kern="0" spc="-2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 marL="742950" indent="-742950">
              <a:lnSpc>
                <a:spcPct val="150000"/>
              </a:lnSpc>
              <a:buAutoNum type="arabicPeriod"/>
            </a:pPr>
            <a:r>
              <a:rPr lang="ko-KR" altLang="en-US" sz="2400" kern="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플레이 시나리오</a:t>
            </a:r>
            <a:endParaRPr lang="en-US" altLang="ko-KR" sz="2400" kern="0" spc="-2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 marL="742950" indent="-742950">
              <a:lnSpc>
                <a:spcPct val="150000"/>
              </a:lnSpc>
              <a:buAutoNum type="arabicPeriod"/>
            </a:pPr>
            <a:r>
              <a:rPr lang="ko-KR" altLang="en-US" sz="2400" kern="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아이템 구성</a:t>
            </a:r>
            <a:endParaRPr lang="en-US" altLang="ko-KR" sz="2400" kern="0" spc="-2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 marL="742950" indent="-742950">
              <a:lnSpc>
                <a:spcPct val="150000"/>
              </a:lnSpc>
              <a:buAutoNum type="arabicPeriod"/>
            </a:pPr>
            <a:r>
              <a:rPr lang="ko-KR" altLang="en-US" sz="2400" kern="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월드</a:t>
            </a:r>
            <a:r>
              <a:rPr lang="en-US" altLang="ko-KR" sz="2400" kern="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(</a:t>
            </a:r>
            <a:r>
              <a:rPr lang="ko-KR" altLang="en-US" sz="2400" kern="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스테이지</a:t>
            </a:r>
            <a:r>
              <a:rPr lang="en-US" altLang="ko-KR" sz="2400" kern="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) </a:t>
            </a:r>
            <a:r>
              <a:rPr lang="ko-KR" altLang="en-US" sz="2400" kern="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구성</a:t>
            </a:r>
            <a:endParaRPr lang="en-US" altLang="ko-KR" sz="2400" kern="0" spc="-2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 marL="742950" indent="-742950">
              <a:lnSpc>
                <a:spcPct val="150000"/>
              </a:lnSpc>
              <a:buAutoNum type="arabicPeriod"/>
            </a:pPr>
            <a:r>
              <a:rPr lang="ko-KR" altLang="en-US" sz="2400" kern="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등장인물 구성</a:t>
            </a:r>
            <a:endParaRPr lang="en-US" altLang="ko-KR" sz="2400" kern="0" spc="-2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 marL="742950" indent="-742950">
              <a:lnSpc>
                <a:spcPct val="150000"/>
              </a:lnSpc>
              <a:buAutoNum type="arabicPeriod"/>
            </a:pPr>
            <a:r>
              <a:rPr lang="ko-KR" altLang="en-US" sz="2400" kern="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본인 게임의</a:t>
            </a:r>
            <a:r>
              <a:rPr lang="en-US" altLang="ko-KR" sz="2400" kern="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 </a:t>
            </a:r>
            <a:r>
              <a:rPr lang="ko-KR" altLang="en-US" sz="2400" kern="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주요 시스템 </a:t>
            </a:r>
            <a:r>
              <a:rPr lang="en-US" altLang="ko-KR" sz="2400" kern="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1</a:t>
            </a:r>
          </a:p>
          <a:p>
            <a:pPr marL="742950" indent="-742950">
              <a:lnSpc>
                <a:spcPct val="150000"/>
              </a:lnSpc>
              <a:buFontTx/>
              <a:buAutoNum type="arabicPeriod"/>
            </a:pPr>
            <a:r>
              <a:rPr lang="ko-KR" altLang="en-US" sz="2400" kern="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본인 게임의</a:t>
            </a:r>
            <a:r>
              <a:rPr lang="en-US" altLang="ko-KR" sz="2400" kern="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 </a:t>
            </a:r>
            <a:r>
              <a:rPr lang="ko-KR" altLang="en-US" sz="2400" kern="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주요 시스템 </a:t>
            </a:r>
            <a:r>
              <a:rPr lang="en-US" altLang="ko-KR" sz="2400" kern="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2</a:t>
            </a:r>
          </a:p>
        </p:txBody>
      </p:sp>
      <p:sp>
        <p:nvSpPr>
          <p:cNvPr id="51" name="Object 8"/>
          <p:cNvSpPr txBox="1"/>
          <p:nvPr/>
        </p:nvSpPr>
        <p:spPr>
          <a:xfrm>
            <a:off x="13158176" y="3238500"/>
            <a:ext cx="3958045" cy="17543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514350" indent="-514350">
              <a:lnSpc>
                <a:spcPct val="150000"/>
              </a:lnSpc>
              <a:buAutoNum type="arabicPeriod"/>
            </a:pPr>
            <a:r>
              <a:rPr lang="en-US" altLang="ko-KR" sz="2400" kern="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UI </a:t>
            </a:r>
            <a:r>
              <a:rPr lang="ko-KR" altLang="en-US" sz="2400" kern="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구성</a:t>
            </a:r>
            <a:endParaRPr lang="en-US" altLang="ko-KR" sz="2400" kern="0" spc="-2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altLang="en-US" sz="2400" kern="0" spc="-2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인게임</a:t>
            </a:r>
            <a:r>
              <a:rPr lang="ko-KR" altLang="en-US" sz="2400" kern="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 화면</a:t>
            </a:r>
            <a:endParaRPr lang="en-US" altLang="ko-KR" sz="2400" kern="0" spc="-2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altLang="en-US" sz="2400" kern="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그 외의 요소</a:t>
            </a:r>
            <a:endParaRPr lang="en-US" altLang="ko-KR" sz="2400" kern="0" spc="-2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</p:txBody>
      </p:sp>
      <p:sp>
        <p:nvSpPr>
          <p:cNvPr id="13" name="Object 8"/>
          <p:cNvSpPr txBox="1"/>
          <p:nvPr/>
        </p:nvSpPr>
        <p:spPr>
          <a:xfrm>
            <a:off x="13158177" y="5844845"/>
            <a:ext cx="2784806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600" b="1" kern="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[ </a:t>
            </a:r>
            <a:r>
              <a:rPr lang="ko-KR" altLang="en-US" sz="3600" b="1" kern="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개발 과정</a:t>
            </a:r>
            <a:r>
              <a:rPr lang="en-US" sz="3600" b="1" kern="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 ]</a:t>
            </a:r>
            <a:endParaRPr lang="en-US" sz="900" b="1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Object 8"/>
          <p:cNvSpPr txBox="1"/>
          <p:nvPr/>
        </p:nvSpPr>
        <p:spPr>
          <a:xfrm>
            <a:off x="13158176" y="6667500"/>
            <a:ext cx="3958045" cy="11289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altLang="en-US" sz="2400" kern="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개발 일정</a:t>
            </a:r>
            <a:endParaRPr lang="en-US" altLang="ko-KR" sz="2400" kern="0" spc="-2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altLang="en-US" sz="2400" kern="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개발 과정 및 이슈</a:t>
            </a:r>
            <a:endParaRPr lang="en-US" altLang="ko-KR" sz="2400" kern="0" spc="-2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5969891-A144-CFF7-0E25-50BF0D6FDD8C}"/>
              </a:ext>
            </a:extLst>
          </p:cNvPr>
          <p:cNvSpPr/>
          <p:nvPr/>
        </p:nvSpPr>
        <p:spPr>
          <a:xfrm>
            <a:off x="762000" y="1028700"/>
            <a:ext cx="16306800" cy="7954834"/>
          </a:xfrm>
          <a:prstGeom prst="rect">
            <a:avLst/>
          </a:prstGeom>
          <a:solidFill>
            <a:schemeClr val="accent2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9900" dirty="0">
                <a:latin typeface="돋움" panose="020B0600000101010101" pitchFamily="50" charset="-127"/>
                <a:ea typeface="돋움" panose="020B0600000101010101" pitchFamily="50" charset="-127"/>
              </a:rPr>
              <a:t>작업 필요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Object 45"/>
          <p:cNvSpPr txBox="1"/>
          <p:nvPr/>
        </p:nvSpPr>
        <p:spPr>
          <a:xfrm>
            <a:off x="285749" y="181871"/>
            <a:ext cx="5734051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400" u="sng" kern="0" spc="-300" dirty="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구성</a:t>
            </a:r>
            <a:endParaRPr lang="en-US" altLang="ko-KR" sz="2400" u="sng" kern="0" spc="-300" dirty="0">
              <a:solidFill>
                <a:srgbClr val="0F0F0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sz="3600" b="1" kern="0" spc="-300" dirty="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sz="3600" b="1" kern="0" spc="-300" dirty="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기능 및 시스템 상세</a:t>
            </a:r>
            <a:endParaRPr lang="en-US" sz="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298449" y="1197534"/>
            <a:ext cx="17716500" cy="8610600"/>
          </a:xfrm>
          <a:prstGeom prst="roundRect">
            <a:avLst>
              <a:gd name="adj" fmla="val 3151"/>
            </a:avLst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A77B0CB-81C9-7B2B-DC17-5F2646885A5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215" t="61155" r="41472"/>
          <a:stretch/>
        </p:blipFill>
        <p:spPr>
          <a:xfrm>
            <a:off x="533400" y="2513838"/>
            <a:ext cx="3657600" cy="525932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8D9DF5F-9D60-64A4-FB83-BD00D39F813B}"/>
              </a:ext>
            </a:extLst>
          </p:cNvPr>
          <p:cNvSpPr txBox="1"/>
          <p:nvPr/>
        </p:nvSpPr>
        <p:spPr>
          <a:xfrm>
            <a:off x="4419600" y="1485900"/>
            <a:ext cx="12384543" cy="64841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유닛 시스템 </a:t>
            </a:r>
            <a:r>
              <a:rPr lang="en-US" altLang="ko-KR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–</a:t>
            </a:r>
            <a:r>
              <a:rPr lang="ko-KR" altLang="en-US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 스킬 시스템</a:t>
            </a:r>
            <a:r>
              <a:rPr lang="en-US" altLang="ko-KR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(</a:t>
            </a:r>
            <a:r>
              <a:rPr lang="ko-KR" altLang="en-US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유저</a:t>
            </a:r>
            <a:r>
              <a:rPr lang="en-US" altLang="ko-KR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, </a:t>
            </a:r>
            <a:r>
              <a:rPr lang="ko-KR" altLang="en-US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적</a:t>
            </a:r>
            <a:r>
              <a:rPr lang="en-US" altLang="ko-KR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) </a:t>
            </a:r>
          </a:p>
          <a:p>
            <a:pPr marL="1428750" lvl="2" indent="-5143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액티브 스킬은 유닛 선택 횟수가 정해져 있어 횟수를 초과하여 </a:t>
            </a:r>
            <a:r>
              <a:rPr lang="ko-KR" altLang="en-US" sz="2800" dirty="0" err="1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영향받을</a:t>
            </a:r>
            <a:r>
              <a:rPr lang="ko-KR" altLang="en-US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 유닛을 선택할 수 없다</a:t>
            </a:r>
            <a:r>
              <a:rPr lang="en-US" altLang="ko-KR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.</a:t>
            </a:r>
          </a:p>
          <a:p>
            <a:pPr marL="1428750" lvl="2" indent="-5143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유저가 액티브 스킬 사용 시에는 </a:t>
            </a:r>
            <a:r>
              <a:rPr lang="ko-KR" altLang="en-US" sz="2800" dirty="0" err="1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마나를</a:t>
            </a:r>
            <a:r>
              <a:rPr lang="ko-KR" altLang="en-US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 소비한다</a:t>
            </a:r>
            <a:r>
              <a:rPr lang="en-US" altLang="ko-KR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.</a:t>
            </a:r>
          </a:p>
          <a:p>
            <a:pPr marL="971550" lvl="1" indent="-5143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패시브 스킬</a:t>
            </a:r>
            <a:endParaRPr lang="en-US" altLang="ko-KR" sz="2800" dirty="0"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  <a:p>
            <a:pPr marL="1428750" lvl="2" indent="-5143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패시브 스킬은 기본적인 능력치를 증가시키거나 유닛 행동에 영향을 줄 수 있다</a:t>
            </a:r>
            <a:r>
              <a:rPr lang="en-US" altLang="ko-KR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. </a:t>
            </a:r>
          </a:p>
          <a:p>
            <a:pPr marL="1428750" lvl="2" indent="-5143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전투 시작 시</a:t>
            </a:r>
            <a:r>
              <a:rPr lang="en-US" altLang="ko-KR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, </a:t>
            </a:r>
            <a:r>
              <a:rPr lang="ko-KR" altLang="en-US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유닛 공격 시</a:t>
            </a:r>
            <a:r>
              <a:rPr lang="en-US" altLang="ko-KR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, </a:t>
            </a:r>
            <a:r>
              <a:rPr lang="ko-KR" altLang="en-US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유닛 피격 시</a:t>
            </a:r>
            <a:r>
              <a:rPr lang="en-US" altLang="ko-KR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, </a:t>
            </a:r>
            <a:r>
              <a:rPr lang="ko-KR" altLang="en-US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유닛 사망 시에 영향을 발휘할 수 있다</a:t>
            </a:r>
            <a:r>
              <a:rPr lang="en-US" altLang="ko-KR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.</a:t>
            </a:r>
          </a:p>
          <a:p>
            <a:pPr marL="1428750" lvl="2" indent="-514350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en-US" altLang="ko-KR" sz="2800" dirty="0"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1250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Object 45"/>
          <p:cNvSpPr txBox="1"/>
          <p:nvPr/>
        </p:nvSpPr>
        <p:spPr>
          <a:xfrm>
            <a:off x="285749" y="181871"/>
            <a:ext cx="5734051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400" u="sng" kern="0" spc="-300" dirty="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구성</a:t>
            </a:r>
            <a:endParaRPr lang="en-US" altLang="ko-KR" sz="2400" u="sng" kern="0" spc="-300" dirty="0">
              <a:solidFill>
                <a:srgbClr val="0F0F0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sz="3600" b="1" kern="0" spc="-300" dirty="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sz="3600" b="1" kern="0" spc="-300" dirty="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기능 및 시스템 상세</a:t>
            </a:r>
            <a:endParaRPr lang="en-US" sz="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298449" y="1197534"/>
            <a:ext cx="17716500" cy="8610600"/>
          </a:xfrm>
          <a:prstGeom prst="roundRect">
            <a:avLst>
              <a:gd name="adj" fmla="val 3151"/>
            </a:avLst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A77B0CB-81C9-7B2B-DC17-5F2646885A5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215" t="61155" r="41472"/>
          <a:stretch/>
        </p:blipFill>
        <p:spPr>
          <a:xfrm>
            <a:off x="533400" y="2513838"/>
            <a:ext cx="3657600" cy="525932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8D9DF5F-9D60-64A4-FB83-BD00D39F813B}"/>
              </a:ext>
            </a:extLst>
          </p:cNvPr>
          <p:cNvSpPr txBox="1"/>
          <p:nvPr/>
        </p:nvSpPr>
        <p:spPr>
          <a:xfrm>
            <a:off x="4419600" y="1485900"/>
            <a:ext cx="12384543" cy="64841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유닛 시스템 </a:t>
            </a:r>
            <a:r>
              <a:rPr lang="en-US" altLang="ko-KR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–</a:t>
            </a:r>
            <a:r>
              <a:rPr lang="ko-KR" altLang="en-US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 장비 시스템</a:t>
            </a:r>
            <a:r>
              <a:rPr lang="en-US" altLang="ko-KR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(</a:t>
            </a:r>
            <a:r>
              <a:rPr lang="ko-KR" altLang="en-US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유저</a:t>
            </a:r>
            <a:r>
              <a:rPr lang="en-US" altLang="ko-KR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) </a:t>
            </a:r>
          </a:p>
          <a:p>
            <a:pPr marL="971550" lvl="1" indent="-5143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유저의 유닛은 장비를 장착 할 수 있다</a:t>
            </a:r>
            <a:r>
              <a:rPr lang="en-US" altLang="ko-KR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.</a:t>
            </a:r>
          </a:p>
          <a:p>
            <a:pPr marL="971550" lvl="1" indent="-5143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장착할 수 있는 슬롯은</a:t>
            </a:r>
            <a:r>
              <a:rPr lang="en-US" altLang="ko-KR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 </a:t>
            </a:r>
            <a:r>
              <a:rPr lang="ko-KR" altLang="en-US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무기</a:t>
            </a:r>
            <a:r>
              <a:rPr lang="en-US" altLang="ko-KR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, </a:t>
            </a:r>
            <a:r>
              <a:rPr lang="ko-KR" altLang="en-US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머리</a:t>
            </a:r>
            <a:r>
              <a:rPr lang="en-US" altLang="ko-KR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, </a:t>
            </a:r>
            <a:r>
              <a:rPr lang="ko-KR" altLang="en-US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몸통</a:t>
            </a:r>
            <a:r>
              <a:rPr lang="en-US" altLang="ko-KR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, </a:t>
            </a:r>
            <a:r>
              <a:rPr lang="ko-KR" altLang="en-US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신발</a:t>
            </a:r>
            <a:r>
              <a:rPr lang="en-US" altLang="ko-KR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, </a:t>
            </a:r>
            <a:r>
              <a:rPr lang="ko-KR" altLang="en-US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목걸이</a:t>
            </a:r>
            <a:r>
              <a:rPr lang="en-US" altLang="ko-KR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, </a:t>
            </a:r>
            <a:r>
              <a:rPr lang="ko-KR" altLang="en-US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반지</a:t>
            </a:r>
            <a:r>
              <a:rPr lang="en-US" altLang="ko-KR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 </a:t>
            </a:r>
            <a:r>
              <a:rPr lang="ko-KR" altLang="en-US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이다</a:t>
            </a:r>
            <a:r>
              <a:rPr lang="en-US" altLang="ko-KR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.</a:t>
            </a:r>
          </a:p>
          <a:p>
            <a:pPr marL="971550" lvl="1" indent="-5143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장비 슬롯마다 유닛에게 부여할 수 있는 기본 능력치가 정해져 있다</a:t>
            </a:r>
            <a:r>
              <a:rPr lang="en-US" altLang="ko-KR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.</a:t>
            </a:r>
          </a:p>
          <a:p>
            <a:pPr marL="971550" lvl="1" indent="-5143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장비는 등급</a:t>
            </a:r>
            <a:r>
              <a:rPr lang="en-US" altLang="ko-KR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(</a:t>
            </a:r>
            <a:r>
              <a:rPr lang="ko-KR" altLang="en-US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평범</a:t>
            </a:r>
            <a:r>
              <a:rPr lang="en-US" altLang="ko-KR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, </a:t>
            </a:r>
            <a:r>
              <a:rPr lang="ko-KR" altLang="en-US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희귀</a:t>
            </a:r>
            <a:r>
              <a:rPr lang="en-US" altLang="ko-KR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, </a:t>
            </a:r>
            <a:r>
              <a:rPr lang="ko-KR" altLang="en-US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고유</a:t>
            </a:r>
            <a:r>
              <a:rPr lang="en-US" altLang="ko-KR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, </a:t>
            </a:r>
            <a:r>
              <a:rPr lang="ko-KR" altLang="en-US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전설</a:t>
            </a:r>
            <a:r>
              <a:rPr lang="en-US" altLang="ko-KR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)</a:t>
            </a:r>
            <a:r>
              <a:rPr lang="ko-KR" altLang="en-US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이 나뉘며 등급에 따라 올라가는 수치가 다르다</a:t>
            </a:r>
            <a:r>
              <a:rPr lang="en-US" altLang="ko-KR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.</a:t>
            </a:r>
          </a:p>
          <a:p>
            <a:pPr marL="971550" lvl="1" indent="-5143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장비는 최대 </a:t>
            </a:r>
            <a:r>
              <a:rPr lang="en-US" altLang="ko-KR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15</a:t>
            </a:r>
            <a:r>
              <a:rPr lang="ko-KR" altLang="en-US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까지 강화가 가능하다</a:t>
            </a:r>
            <a:r>
              <a:rPr lang="en-US" altLang="ko-KR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.</a:t>
            </a:r>
          </a:p>
          <a:p>
            <a:pPr marL="1428750" lvl="2" indent="-5143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장비는 강화는 수치 </a:t>
            </a:r>
            <a:r>
              <a:rPr lang="en-US" altLang="ko-KR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3</a:t>
            </a:r>
            <a:r>
              <a:rPr lang="ko-KR" altLang="en-US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만큼 </a:t>
            </a:r>
            <a:r>
              <a:rPr lang="ko-KR" altLang="en-US" sz="2800" dirty="0" err="1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올라갈때</a:t>
            </a:r>
            <a:r>
              <a:rPr lang="ko-KR" altLang="en-US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 마다 추가 능력치를 부여할 수 있다</a:t>
            </a:r>
            <a:r>
              <a:rPr lang="en-US" altLang="ko-KR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.</a:t>
            </a:r>
          </a:p>
          <a:p>
            <a:pPr marL="971550" lvl="1" indent="-5143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장비는 별도의 속성이 있어 속성 세트 </a:t>
            </a:r>
            <a:r>
              <a:rPr lang="en-US" altLang="ko-KR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(2</a:t>
            </a:r>
            <a:r>
              <a:rPr lang="ko-KR" altLang="en-US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부위 </a:t>
            </a:r>
            <a:r>
              <a:rPr lang="en-US" altLang="ko-KR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, 4</a:t>
            </a:r>
            <a:r>
              <a:rPr lang="ko-KR" altLang="en-US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부위</a:t>
            </a:r>
            <a:r>
              <a:rPr lang="en-US" altLang="ko-KR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) </a:t>
            </a:r>
            <a:r>
              <a:rPr lang="ko-KR" altLang="en-US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를 맞출 때마다 추가 능력치를 부여한다</a:t>
            </a:r>
            <a:r>
              <a:rPr lang="en-US" altLang="ko-KR" sz="28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500541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Object 45"/>
          <p:cNvSpPr txBox="1"/>
          <p:nvPr/>
        </p:nvSpPr>
        <p:spPr>
          <a:xfrm>
            <a:off x="285749" y="181871"/>
            <a:ext cx="5734051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400" u="sng" kern="0" spc="-300" dirty="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구성</a:t>
            </a:r>
            <a:endParaRPr lang="en-US" altLang="ko-KR" sz="2400" u="sng" kern="0" spc="-300" dirty="0">
              <a:solidFill>
                <a:srgbClr val="0F0F0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sz="3600" b="1" kern="0" spc="-300" dirty="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sz="3600" b="1" kern="0" spc="-300" dirty="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기능 및 시스템 상세</a:t>
            </a:r>
            <a:endParaRPr lang="en-US" sz="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298449" y="1197534"/>
            <a:ext cx="17716500" cy="8610600"/>
          </a:xfrm>
          <a:prstGeom prst="roundRect">
            <a:avLst>
              <a:gd name="adj" fmla="val 3151"/>
            </a:avLst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AF8B0C4A-B4FB-C7EA-124E-87AAB1E4C4F6}"/>
              </a:ext>
            </a:extLst>
          </p:cNvPr>
          <p:cNvGrpSpPr/>
          <p:nvPr/>
        </p:nvGrpSpPr>
        <p:grpSpPr>
          <a:xfrm>
            <a:off x="1879599" y="1221120"/>
            <a:ext cx="14554200" cy="8201933"/>
            <a:chOff x="0" y="2"/>
            <a:chExt cx="18288000" cy="10306093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42602276-9BC7-4F55-E61E-C0BA43C8F285}"/>
                </a:ext>
              </a:extLst>
            </p:cNvPr>
            <p:cNvGrpSpPr/>
            <p:nvPr/>
          </p:nvGrpSpPr>
          <p:grpSpPr>
            <a:xfrm>
              <a:off x="0" y="2"/>
              <a:ext cx="18288000" cy="10287000"/>
              <a:chOff x="0" y="920593"/>
              <a:chExt cx="9144000" cy="4222907"/>
            </a:xfrm>
          </p:grpSpPr>
          <p:pic>
            <p:nvPicPr>
              <p:cNvPr id="93" name="그림 92">
                <a:extLst>
                  <a:ext uri="{FF2B5EF4-FFF2-40B4-BE49-F238E27FC236}">
                    <a16:creationId xmlns:a16="http://schemas.microsoft.com/office/drawing/2014/main" id="{DEE6A4B6-2541-ED6E-B54C-33A4622509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920593"/>
                <a:ext cx="9144000" cy="1531507"/>
              </a:xfrm>
              <a:prstGeom prst="rect">
                <a:avLst/>
              </a:prstGeom>
            </p:spPr>
          </p:pic>
          <p:pic>
            <p:nvPicPr>
              <p:cNvPr id="94" name="그림 93">
                <a:extLst>
                  <a:ext uri="{FF2B5EF4-FFF2-40B4-BE49-F238E27FC236}">
                    <a16:creationId xmlns:a16="http://schemas.microsoft.com/office/drawing/2014/main" id="{3E60E751-604B-6728-129D-0C33ABA5F0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920593"/>
                <a:ext cx="9144000" cy="4222907"/>
              </a:xfrm>
              <a:prstGeom prst="rect">
                <a:avLst/>
              </a:prstGeom>
            </p:spPr>
          </p:pic>
          <p:pic>
            <p:nvPicPr>
              <p:cNvPr id="95" name="그림 94">
                <a:extLst>
                  <a:ext uri="{FF2B5EF4-FFF2-40B4-BE49-F238E27FC236}">
                    <a16:creationId xmlns:a16="http://schemas.microsoft.com/office/drawing/2014/main" id="{A3035572-BE39-CC74-22F7-48DA918231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3976101"/>
                <a:ext cx="9144000" cy="1167399"/>
              </a:xfrm>
              <a:prstGeom prst="rect">
                <a:avLst/>
              </a:prstGeom>
            </p:spPr>
          </p:pic>
        </p:grp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BAA7C895-C7BE-CE95-6AC1-BAD93474CA5A}"/>
                </a:ext>
              </a:extLst>
            </p:cNvPr>
            <p:cNvSpPr/>
            <p:nvPr/>
          </p:nvSpPr>
          <p:spPr>
            <a:xfrm>
              <a:off x="2035814" y="3597197"/>
              <a:ext cx="1762540" cy="36022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/>
            </a:p>
          </p:txBody>
        </p:sp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7449C7CE-2958-2079-B5FE-5619102C07FF}"/>
                </a:ext>
              </a:extLst>
            </p:cNvPr>
            <p:cNvSpPr/>
            <p:nvPr/>
          </p:nvSpPr>
          <p:spPr>
            <a:xfrm>
              <a:off x="2035814" y="5513621"/>
              <a:ext cx="1762540" cy="36022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/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48515D5E-1B48-9554-DF87-CE931621CBCD}"/>
                </a:ext>
              </a:extLst>
            </p:cNvPr>
            <p:cNvSpPr/>
            <p:nvPr/>
          </p:nvSpPr>
          <p:spPr>
            <a:xfrm>
              <a:off x="2035814" y="7430043"/>
              <a:ext cx="1762540" cy="36022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/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56D1C4BB-480C-7153-15EF-0F9847BB55BE}"/>
                </a:ext>
              </a:extLst>
            </p:cNvPr>
            <p:cNvSpPr/>
            <p:nvPr/>
          </p:nvSpPr>
          <p:spPr>
            <a:xfrm>
              <a:off x="4055848" y="6711143"/>
              <a:ext cx="1762540" cy="36022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FEA55278-EAE4-415B-A2B2-62A4F0D87FC9}"/>
                </a:ext>
              </a:extLst>
            </p:cNvPr>
            <p:cNvSpPr/>
            <p:nvPr/>
          </p:nvSpPr>
          <p:spPr>
            <a:xfrm>
              <a:off x="3968732" y="4493497"/>
              <a:ext cx="1762540" cy="36022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41F530D0-70A4-A9D8-BA98-B93AB66B9690}"/>
                </a:ext>
              </a:extLst>
            </p:cNvPr>
            <p:cNvSpPr/>
            <p:nvPr/>
          </p:nvSpPr>
          <p:spPr>
            <a:xfrm>
              <a:off x="14279821" y="8213313"/>
              <a:ext cx="1658146" cy="178090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200" b="1" dirty="0"/>
                <a:t>1</a:t>
              </a:r>
              <a:r>
                <a:rPr lang="ko-KR" altLang="en-US" sz="2200" b="1" dirty="0"/>
                <a:t>번 스킬</a:t>
              </a:r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89F6CFC7-1CD0-EC94-69ED-AC0D2E188FC2}"/>
                </a:ext>
              </a:extLst>
            </p:cNvPr>
            <p:cNvSpPr/>
            <p:nvPr/>
          </p:nvSpPr>
          <p:spPr>
            <a:xfrm>
              <a:off x="16233956" y="8362845"/>
              <a:ext cx="1604764" cy="178090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200" b="1" dirty="0"/>
                <a:t>일반 공격</a:t>
              </a: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08EDA70F-A345-5CFB-8CCA-AB5009A2118D}"/>
                </a:ext>
              </a:extLst>
            </p:cNvPr>
            <p:cNvSpPr/>
            <p:nvPr/>
          </p:nvSpPr>
          <p:spPr>
            <a:xfrm>
              <a:off x="15187328" y="6606675"/>
              <a:ext cx="1650488" cy="178090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200" b="1" dirty="0"/>
                <a:t>2</a:t>
              </a:r>
              <a:r>
                <a:rPr lang="ko-KR" altLang="en-US" sz="2200" b="1" dirty="0"/>
                <a:t>번 스킬</a:t>
              </a: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1D59A157-515D-169F-2851-3B4D8BE6C3C5}"/>
                </a:ext>
              </a:extLst>
            </p:cNvPr>
            <p:cNvSpPr/>
            <p:nvPr/>
          </p:nvSpPr>
          <p:spPr>
            <a:xfrm>
              <a:off x="16953964" y="7089208"/>
              <a:ext cx="1130968" cy="116684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턴 넘기기</a:t>
              </a:r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DDD47D50-2D10-A286-BB8B-46AAAF9D07E8}"/>
                </a:ext>
              </a:extLst>
            </p:cNvPr>
            <p:cNvSpPr/>
            <p:nvPr/>
          </p:nvSpPr>
          <p:spPr>
            <a:xfrm flipH="1">
              <a:off x="11771236" y="3844020"/>
              <a:ext cx="1761340" cy="34131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/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5B0B0DB4-0204-E815-0AE1-44EDD524B03E}"/>
                </a:ext>
              </a:extLst>
            </p:cNvPr>
            <p:cNvSpPr/>
            <p:nvPr/>
          </p:nvSpPr>
          <p:spPr>
            <a:xfrm flipH="1">
              <a:off x="11771236" y="5659824"/>
              <a:ext cx="1761340" cy="34131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/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E93F0E30-308F-0172-2753-1213D11B32FF}"/>
                </a:ext>
              </a:extLst>
            </p:cNvPr>
            <p:cNvSpPr/>
            <p:nvPr/>
          </p:nvSpPr>
          <p:spPr>
            <a:xfrm flipH="1">
              <a:off x="11771236" y="7475628"/>
              <a:ext cx="1761340" cy="34131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/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90F5DFF0-C042-A900-4800-B0BE1894D365}"/>
                </a:ext>
              </a:extLst>
            </p:cNvPr>
            <p:cNvSpPr/>
            <p:nvPr/>
          </p:nvSpPr>
          <p:spPr>
            <a:xfrm flipH="1">
              <a:off x="9752578" y="6794472"/>
              <a:ext cx="1761340" cy="34131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/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801A2D35-229C-BD26-E55A-A757D3771E14}"/>
                </a:ext>
              </a:extLst>
            </p:cNvPr>
            <p:cNvSpPr/>
            <p:nvPr/>
          </p:nvSpPr>
          <p:spPr>
            <a:xfrm flipH="1">
              <a:off x="9839634" y="4693262"/>
              <a:ext cx="1761340" cy="34131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/>
            </a:p>
          </p:txBody>
        </p: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926DD3AE-9E6A-1146-5FC1-CC7A290852C7}"/>
                </a:ext>
              </a:extLst>
            </p:cNvPr>
            <p:cNvGrpSpPr/>
            <p:nvPr/>
          </p:nvGrpSpPr>
          <p:grpSpPr>
            <a:xfrm>
              <a:off x="14141837" y="1076042"/>
              <a:ext cx="4034734" cy="3000098"/>
              <a:chOff x="7067107" y="1254642"/>
              <a:chExt cx="2017367" cy="2002193"/>
            </a:xfrm>
          </p:grpSpPr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60D12885-0B22-E9A9-9197-DB1E1CE54F4D}"/>
                  </a:ext>
                </a:extLst>
              </p:cNvPr>
              <p:cNvSpPr/>
              <p:nvPr/>
            </p:nvSpPr>
            <p:spPr>
              <a:xfrm>
                <a:off x="7067107" y="1254642"/>
                <a:ext cx="2017367" cy="2002193"/>
              </a:xfrm>
              <a:prstGeom prst="rect">
                <a:avLst/>
              </a:prstGeom>
              <a:solidFill>
                <a:schemeClr val="bg1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/>
              </a:p>
            </p:txBody>
          </p: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937BAFB3-2F86-024B-B362-95BE1CD4DB02}"/>
                  </a:ext>
                </a:extLst>
              </p:cNvPr>
              <p:cNvSpPr txBox="1"/>
              <p:nvPr/>
            </p:nvSpPr>
            <p:spPr>
              <a:xfrm>
                <a:off x="7365758" y="1322634"/>
                <a:ext cx="1466008" cy="3081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400" b="1" dirty="0"/>
                  <a:t>전투 로그</a:t>
                </a:r>
              </a:p>
            </p:txBody>
          </p:sp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2BE26825-5CFD-C128-BC4B-448F151D7889}"/>
                  </a:ext>
                </a:extLst>
              </p:cNvPr>
              <p:cNvSpPr txBox="1"/>
              <p:nvPr/>
            </p:nvSpPr>
            <p:spPr>
              <a:xfrm>
                <a:off x="7067107" y="1658599"/>
                <a:ext cx="2017367" cy="1499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ko-KR" altLang="en-US" sz="2000" b="1" dirty="0">
                    <a:solidFill>
                      <a:schemeClr val="accent6"/>
                    </a:solidFill>
                  </a:rPr>
                  <a:t>아군</a:t>
                </a:r>
                <a:r>
                  <a:rPr lang="en-US" altLang="ko-KR" sz="2000" b="1" dirty="0">
                    <a:solidFill>
                      <a:schemeClr val="accent6"/>
                    </a:solidFill>
                  </a:rPr>
                  <a:t>1</a:t>
                </a:r>
                <a:r>
                  <a:rPr lang="ko-KR" altLang="en-US" sz="2000" dirty="0"/>
                  <a:t>이</a:t>
                </a:r>
                <a:r>
                  <a:rPr lang="en-US" altLang="ko-KR" sz="2000" dirty="0"/>
                  <a:t>(</a:t>
                </a:r>
                <a:r>
                  <a:rPr lang="ko-KR" altLang="en-US" sz="2000" dirty="0"/>
                  <a:t>가</a:t>
                </a:r>
                <a:r>
                  <a:rPr lang="en-US" altLang="ko-KR" sz="2000" dirty="0"/>
                  <a:t>)</a:t>
                </a:r>
                <a:r>
                  <a:rPr lang="ko-KR" altLang="en-US" sz="2000" dirty="0"/>
                  <a:t> </a:t>
                </a:r>
                <a:r>
                  <a:rPr lang="ko-KR" altLang="en-US" sz="2000" b="1" dirty="0">
                    <a:solidFill>
                      <a:srgbClr val="FF0000"/>
                    </a:solidFill>
                  </a:rPr>
                  <a:t>적군</a:t>
                </a:r>
                <a:r>
                  <a:rPr lang="en-US" altLang="ko-KR" sz="2000" b="1" dirty="0">
                    <a:solidFill>
                      <a:srgbClr val="FF0000"/>
                    </a:solidFill>
                  </a:rPr>
                  <a:t>3</a:t>
                </a:r>
                <a:r>
                  <a:rPr lang="ko-KR" altLang="en-US" sz="2000" dirty="0"/>
                  <a:t>을</a:t>
                </a:r>
                <a:r>
                  <a:rPr lang="en-US" altLang="ko-KR" sz="2000" dirty="0"/>
                  <a:t>(</a:t>
                </a:r>
                <a:r>
                  <a:rPr lang="ko-KR" altLang="en-US" sz="2000" dirty="0"/>
                  <a:t>를</a:t>
                </a:r>
                <a:r>
                  <a:rPr lang="en-US" altLang="ko-KR" sz="2000" dirty="0"/>
                  <a:t>)</a:t>
                </a:r>
                <a:r>
                  <a:rPr lang="ko-KR" altLang="en-US" sz="2000" dirty="0"/>
                  <a:t> </a:t>
                </a:r>
                <a:r>
                  <a:rPr lang="ko-KR" altLang="en-US" sz="2000" b="1" dirty="0"/>
                  <a:t>공격</a:t>
                </a:r>
                <a:r>
                  <a:rPr lang="en-US" altLang="ko-KR" sz="2000" b="1" dirty="0"/>
                  <a:t>!</a:t>
                </a:r>
              </a:p>
              <a:p>
                <a:pPr algn="just"/>
                <a:r>
                  <a:rPr lang="en-US" altLang="ko-KR" sz="2000" b="1" dirty="0"/>
                  <a:t>(30 </a:t>
                </a:r>
                <a:r>
                  <a:rPr lang="ko-KR" altLang="en-US" sz="2000" b="1" dirty="0" err="1"/>
                  <a:t>데미지</a:t>
                </a:r>
                <a:r>
                  <a:rPr lang="en-US" altLang="ko-KR" sz="2000" b="1" dirty="0"/>
                  <a:t>)</a:t>
                </a:r>
              </a:p>
              <a:p>
                <a:pPr algn="just"/>
                <a:r>
                  <a:rPr lang="ko-KR" altLang="en-US" sz="2000" b="1" dirty="0">
                    <a:solidFill>
                      <a:schemeClr val="accent6"/>
                    </a:solidFill>
                  </a:rPr>
                  <a:t>아군</a:t>
                </a:r>
                <a:r>
                  <a:rPr lang="en-US" altLang="ko-KR" sz="2000" b="1" dirty="0">
                    <a:solidFill>
                      <a:schemeClr val="accent6"/>
                    </a:solidFill>
                  </a:rPr>
                  <a:t>2</a:t>
                </a:r>
                <a:r>
                  <a:rPr lang="ko-KR" altLang="en-US" sz="2000" dirty="0"/>
                  <a:t>이</a:t>
                </a:r>
                <a:r>
                  <a:rPr lang="en-US" altLang="ko-KR" sz="2000" dirty="0"/>
                  <a:t>(</a:t>
                </a:r>
                <a:r>
                  <a:rPr lang="ko-KR" altLang="en-US" sz="2000" dirty="0"/>
                  <a:t>가</a:t>
                </a:r>
                <a:r>
                  <a:rPr lang="en-US" altLang="ko-KR" sz="2000" dirty="0"/>
                  <a:t>)</a:t>
                </a:r>
                <a:r>
                  <a:rPr lang="ko-KR" altLang="en-US" sz="2000" dirty="0"/>
                  <a:t> </a:t>
                </a:r>
                <a:r>
                  <a:rPr lang="ko-KR" altLang="en-US" sz="2000" b="1" dirty="0">
                    <a:solidFill>
                      <a:schemeClr val="accent6"/>
                    </a:solidFill>
                  </a:rPr>
                  <a:t>아군</a:t>
                </a:r>
                <a:r>
                  <a:rPr lang="en-US" altLang="ko-KR" sz="2000" b="1" dirty="0">
                    <a:solidFill>
                      <a:schemeClr val="accent6"/>
                    </a:solidFill>
                  </a:rPr>
                  <a:t>3</a:t>
                </a:r>
                <a:r>
                  <a:rPr lang="ko-KR" altLang="en-US" sz="2000" dirty="0"/>
                  <a:t>을</a:t>
                </a:r>
                <a:r>
                  <a:rPr lang="en-US" altLang="ko-KR" sz="2000" dirty="0"/>
                  <a:t>(</a:t>
                </a:r>
                <a:r>
                  <a:rPr lang="ko-KR" altLang="en-US" sz="2000" dirty="0"/>
                  <a:t>를</a:t>
                </a:r>
                <a:r>
                  <a:rPr lang="en-US" altLang="ko-KR" sz="2000" dirty="0"/>
                  <a:t>)</a:t>
                </a:r>
                <a:r>
                  <a:rPr lang="ko-KR" altLang="en-US" sz="2000" dirty="0"/>
                  <a:t> </a:t>
                </a:r>
                <a:r>
                  <a:rPr lang="ko-KR" altLang="en-US" sz="2000" b="1" dirty="0"/>
                  <a:t>회복</a:t>
                </a:r>
                <a:r>
                  <a:rPr lang="en-US" altLang="ko-KR" sz="2000" b="1" dirty="0"/>
                  <a:t>!</a:t>
                </a:r>
              </a:p>
              <a:p>
                <a:pPr algn="just"/>
                <a:r>
                  <a:rPr lang="en-US" altLang="ko-KR" sz="2000" b="1" dirty="0"/>
                  <a:t>(15 </a:t>
                </a:r>
                <a:r>
                  <a:rPr lang="ko-KR" altLang="en-US" sz="2000" b="1" dirty="0"/>
                  <a:t>회복</a:t>
                </a:r>
                <a:r>
                  <a:rPr lang="en-US" altLang="ko-KR" sz="2000" b="1" dirty="0"/>
                  <a:t>)</a:t>
                </a:r>
              </a:p>
              <a:p>
                <a:pPr algn="just"/>
                <a:r>
                  <a:rPr lang="ko-KR" altLang="en-US" sz="2000" b="1" dirty="0">
                    <a:solidFill>
                      <a:srgbClr val="FF0000"/>
                    </a:solidFill>
                  </a:rPr>
                  <a:t>적군</a:t>
                </a:r>
                <a:r>
                  <a:rPr lang="en-US" altLang="ko-KR" sz="2000" b="1" dirty="0">
                    <a:solidFill>
                      <a:srgbClr val="FF0000"/>
                    </a:solidFill>
                  </a:rPr>
                  <a:t>2</a:t>
                </a:r>
                <a:r>
                  <a:rPr lang="ko-KR" altLang="en-US" sz="2000" dirty="0"/>
                  <a:t>이</a:t>
                </a:r>
                <a:r>
                  <a:rPr lang="en-US" altLang="ko-KR" sz="2000" dirty="0"/>
                  <a:t>(</a:t>
                </a:r>
                <a:r>
                  <a:rPr lang="ko-KR" altLang="en-US" sz="2000" dirty="0"/>
                  <a:t>가</a:t>
                </a:r>
                <a:r>
                  <a:rPr lang="en-US" altLang="ko-KR" sz="2000" dirty="0"/>
                  <a:t>) </a:t>
                </a:r>
                <a:r>
                  <a:rPr lang="ko-KR" altLang="en-US" sz="2000" b="1" dirty="0">
                    <a:solidFill>
                      <a:schemeClr val="accent6"/>
                    </a:solidFill>
                  </a:rPr>
                  <a:t>아군</a:t>
                </a:r>
                <a:r>
                  <a:rPr lang="en-US" altLang="ko-KR" sz="2000" b="1" dirty="0">
                    <a:solidFill>
                      <a:schemeClr val="accent6"/>
                    </a:solidFill>
                  </a:rPr>
                  <a:t>4</a:t>
                </a:r>
                <a:r>
                  <a:rPr lang="ko-KR" altLang="en-US" sz="2000" dirty="0"/>
                  <a:t>을</a:t>
                </a:r>
                <a:r>
                  <a:rPr lang="en-US" altLang="ko-KR" sz="2000" dirty="0"/>
                  <a:t>(</a:t>
                </a:r>
                <a:r>
                  <a:rPr lang="ko-KR" altLang="en-US" sz="2000" dirty="0"/>
                  <a:t>를</a:t>
                </a:r>
                <a:r>
                  <a:rPr lang="en-US" altLang="ko-KR" sz="2000" dirty="0"/>
                  <a:t>) </a:t>
                </a:r>
                <a:r>
                  <a:rPr lang="ko-KR" altLang="en-US" sz="2000" dirty="0"/>
                  <a:t>공격</a:t>
                </a:r>
                <a:r>
                  <a:rPr lang="en-US" altLang="ko-KR" sz="2000" dirty="0"/>
                  <a:t>!</a:t>
                </a:r>
              </a:p>
              <a:p>
                <a:pPr algn="just"/>
                <a:r>
                  <a:rPr lang="en-US" altLang="ko-KR" sz="2000" dirty="0"/>
                  <a:t>(40 </a:t>
                </a:r>
                <a:r>
                  <a:rPr lang="ko-KR" altLang="en-US" sz="2000" dirty="0" err="1"/>
                  <a:t>데미지</a:t>
                </a:r>
                <a:r>
                  <a:rPr lang="en-US" altLang="ko-KR" sz="2000" dirty="0"/>
                  <a:t>)</a:t>
                </a:r>
                <a:endParaRPr lang="ko-KR" altLang="en-US" sz="2000" dirty="0"/>
              </a:p>
              <a:p>
                <a:pPr algn="just"/>
                <a:endParaRPr lang="ko-KR" altLang="en-US" sz="2000" b="1" dirty="0"/>
              </a:p>
            </p:txBody>
          </p:sp>
        </p:grp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96945EE3-53C2-02C7-A771-321AB51036F1}"/>
                </a:ext>
              </a:extLst>
            </p:cNvPr>
            <p:cNvSpPr/>
            <p:nvPr/>
          </p:nvSpPr>
          <p:spPr>
            <a:xfrm>
              <a:off x="321053" y="2260786"/>
              <a:ext cx="208142" cy="548053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19173766-AAC9-D515-B82E-805E8BFB39C5}"/>
                </a:ext>
              </a:extLst>
            </p:cNvPr>
            <p:cNvSpPr/>
            <p:nvPr/>
          </p:nvSpPr>
          <p:spPr>
            <a:xfrm>
              <a:off x="107996" y="1345560"/>
              <a:ext cx="649480" cy="64948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9895731-EE84-E626-5EBE-EB25787CDC73}"/>
                </a:ext>
              </a:extLst>
            </p:cNvPr>
            <p:cNvSpPr txBox="1"/>
            <p:nvPr/>
          </p:nvSpPr>
          <p:spPr>
            <a:xfrm>
              <a:off x="0" y="75111"/>
              <a:ext cx="4019284" cy="646331"/>
            </a:xfrm>
            <a:prstGeom prst="rect">
              <a:avLst/>
            </a:prstGeom>
            <a:gradFill flip="none" rotWithShape="1">
              <a:gsLst>
                <a:gs pos="0">
                  <a:schemeClr val="tx1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  <a:effectLst>
              <a:outerShdw blurRad="50800" dist="38100" dir="2700000" algn="tl" rotWithShape="0">
                <a:prstClr val="black">
                  <a:alpha val="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ko-KR" altLang="en-US" sz="3600" b="1" dirty="0">
                  <a:solidFill>
                    <a:schemeClr val="bg1"/>
                  </a:solidFill>
                </a:rPr>
                <a:t>신성한 숲 </a:t>
              </a:r>
              <a:r>
                <a:rPr lang="en-US" altLang="ko-KR" sz="2200" b="1" dirty="0">
                  <a:solidFill>
                    <a:schemeClr val="bg1"/>
                  </a:solidFill>
                </a:rPr>
                <a:t>( 1 / 3 )</a:t>
              </a:r>
              <a:endParaRPr lang="ko-KR" altLang="en-US" sz="2200" b="1" dirty="0">
                <a:solidFill>
                  <a:schemeClr val="bg1"/>
                </a:solidFill>
              </a:endParaRPr>
            </a:p>
          </p:txBody>
        </p:sp>
        <p:sp>
          <p:nvSpPr>
            <p:cNvPr id="25" name="등호 152">
              <a:extLst>
                <a:ext uri="{FF2B5EF4-FFF2-40B4-BE49-F238E27FC236}">
                  <a16:creationId xmlns:a16="http://schemas.microsoft.com/office/drawing/2014/main" id="{6F68ED19-5AB0-C4AA-3F93-2E7F1F8CAC0E}"/>
                </a:ext>
              </a:extLst>
            </p:cNvPr>
            <p:cNvSpPr/>
            <p:nvPr/>
          </p:nvSpPr>
          <p:spPr>
            <a:xfrm rot="5400000">
              <a:off x="17482394" y="64593"/>
              <a:ext cx="754624" cy="680518"/>
            </a:xfrm>
            <a:prstGeom prst="mathEqual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>
                <a:solidFill>
                  <a:schemeClr val="tx1"/>
                </a:solidFill>
              </a:endParaRPr>
            </a:p>
          </p:txBody>
        </p: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56B39E80-8A27-A196-80BD-A9C1A1837C7D}"/>
                </a:ext>
              </a:extLst>
            </p:cNvPr>
            <p:cNvGrpSpPr/>
            <p:nvPr/>
          </p:nvGrpSpPr>
          <p:grpSpPr>
            <a:xfrm>
              <a:off x="16239082" y="111429"/>
              <a:ext cx="1509212" cy="646332"/>
              <a:chOff x="6691451" y="2387127"/>
              <a:chExt cx="754606" cy="323166"/>
            </a:xfrm>
          </p:grpSpPr>
          <p:sp>
            <p:nvSpPr>
              <p:cNvPr id="87" name="이등변 삼각형 86">
                <a:extLst>
                  <a:ext uri="{FF2B5EF4-FFF2-40B4-BE49-F238E27FC236}">
                    <a16:creationId xmlns:a16="http://schemas.microsoft.com/office/drawing/2014/main" id="{6D9D974C-86D6-7A91-D1C6-CBF5EE033FD5}"/>
                  </a:ext>
                </a:extLst>
              </p:cNvPr>
              <p:cNvSpPr/>
              <p:nvPr/>
            </p:nvSpPr>
            <p:spPr>
              <a:xfrm rot="5400000">
                <a:off x="6780541" y="2431912"/>
                <a:ext cx="249530" cy="225437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600"/>
              </a:p>
            </p:txBody>
          </p: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BE60195E-0480-E9E1-9D81-63C1FFB2E4A3}"/>
                  </a:ext>
                </a:extLst>
              </p:cNvPr>
              <p:cNvSpPr txBox="1"/>
              <p:nvPr/>
            </p:nvSpPr>
            <p:spPr>
              <a:xfrm>
                <a:off x="6942165" y="2387127"/>
                <a:ext cx="503892" cy="3231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600" b="1" dirty="0">
                    <a:solidFill>
                      <a:schemeClr val="bg1"/>
                    </a:solidFill>
                  </a:rPr>
                  <a:t>X 3</a:t>
                </a:r>
                <a:endParaRPr lang="ko-KR" altLang="en-US" sz="36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9" name="이등변 삼각형 88">
                <a:extLst>
                  <a:ext uri="{FF2B5EF4-FFF2-40B4-BE49-F238E27FC236}">
                    <a16:creationId xmlns:a16="http://schemas.microsoft.com/office/drawing/2014/main" id="{0BDE18C2-4A91-9423-90FB-ACDD75707B24}"/>
                  </a:ext>
                </a:extLst>
              </p:cNvPr>
              <p:cNvSpPr/>
              <p:nvPr/>
            </p:nvSpPr>
            <p:spPr>
              <a:xfrm rot="5400000">
                <a:off x="6679404" y="2424449"/>
                <a:ext cx="249532" cy="225438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600"/>
              </a:p>
            </p:txBody>
          </p: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04D39C0D-FEA4-BFA8-A357-F006C5735C28}"/>
                </a:ext>
              </a:extLst>
            </p:cNvPr>
            <p:cNvGrpSpPr/>
            <p:nvPr/>
          </p:nvGrpSpPr>
          <p:grpSpPr>
            <a:xfrm>
              <a:off x="87924" y="2925566"/>
              <a:ext cx="674396" cy="674396"/>
              <a:chOff x="3215640" y="1858243"/>
              <a:chExt cx="632751" cy="632751"/>
            </a:xfrm>
          </p:grpSpPr>
          <p:sp>
            <p:nvSpPr>
              <p:cNvPr id="85" name="타원 84">
                <a:extLst>
                  <a:ext uri="{FF2B5EF4-FFF2-40B4-BE49-F238E27FC236}">
                    <a16:creationId xmlns:a16="http://schemas.microsoft.com/office/drawing/2014/main" id="{FA95DE94-E7EC-E3C1-C8FE-1D7640FE7197}"/>
                  </a:ext>
                </a:extLst>
              </p:cNvPr>
              <p:cNvSpPr/>
              <p:nvPr/>
            </p:nvSpPr>
            <p:spPr>
              <a:xfrm>
                <a:off x="3215640" y="1858243"/>
                <a:ext cx="632751" cy="63275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600"/>
              </a:p>
            </p:txBody>
          </p:sp>
          <p:pic>
            <p:nvPicPr>
              <p:cNvPr id="86" name="그림 85">
                <a:extLst>
                  <a:ext uri="{FF2B5EF4-FFF2-40B4-BE49-F238E27FC236}">
                    <a16:creationId xmlns:a16="http://schemas.microsoft.com/office/drawing/2014/main" id="{D5D55FB5-941E-161B-E366-3A163A80F3E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6088" t="63845" r="47289" b="20742"/>
              <a:stretch/>
            </p:blipFill>
            <p:spPr>
              <a:xfrm>
                <a:off x="3259553" y="1867373"/>
                <a:ext cx="544925" cy="614490"/>
              </a:xfrm>
              <a:prstGeom prst="rect">
                <a:avLst/>
              </a:prstGeom>
            </p:spPr>
          </p:pic>
        </p:grp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65B22D29-0976-4D42-1EE0-A315158B7424}"/>
                </a:ext>
              </a:extLst>
            </p:cNvPr>
            <p:cNvGrpSpPr/>
            <p:nvPr/>
          </p:nvGrpSpPr>
          <p:grpSpPr>
            <a:xfrm>
              <a:off x="87924" y="5921438"/>
              <a:ext cx="674396" cy="674396"/>
              <a:chOff x="3215640" y="1858243"/>
              <a:chExt cx="632751" cy="632751"/>
            </a:xfrm>
          </p:grpSpPr>
          <p:sp>
            <p:nvSpPr>
              <p:cNvPr id="83" name="타원 82">
                <a:extLst>
                  <a:ext uri="{FF2B5EF4-FFF2-40B4-BE49-F238E27FC236}">
                    <a16:creationId xmlns:a16="http://schemas.microsoft.com/office/drawing/2014/main" id="{267576F5-44E0-5621-04C5-509147810DCD}"/>
                  </a:ext>
                </a:extLst>
              </p:cNvPr>
              <p:cNvSpPr/>
              <p:nvPr/>
            </p:nvSpPr>
            <p:spPr>
              <a:xfrm>
                <a:off x="3215640" y="1858243"/>
                <a:ext cx="632751" cy="63275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600"/>
              </a:p>
            </p:txBody>
          </p:sp>
          <p:pic>
            <p:nvPicPr>
              <p:cNvPr id="84" name="그림 83">
                <a:extLst>
                  <a:ext uri="{FF2B5EF4-FFF2-40B4-BE49-F238E27FC236}">
                    <a16:creationId xmlns:a16="http://schemas.microsoft.com/office/drawing/2014/main" id="{D9ECD19A-DDB6-46F6-3997-4C857010874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6088" t="63845" r="47289" b="20742"/>
              <a:stretch/>
            </p:blipFill>
            <p:spPr>
              <a:xfrm>
                <a:off x="3259553" y="1867373"/>
                <a:ext cx="544925" cy="614490"/>
              </a:xfrm>
              <a:prstGeom prst="rect">
                <a:avLst/>
              </a:prstGeom>
            </p:spPr>
          </p:pic>
        </p:grp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2D4A5D29-7C99-F0AC-EF77-5E88CDA9A3B2}"/>
                </a:ext>
              </a:extLst>
            </p:cNvPr>
            <p:cNvGrpSpPr/>
            <p:nvPr/>
          </p:nvGrpSpPr>
          <p:grpSpPr>
            <a:xfrm>
              <a:off x="87924" y="5274766"/>
              <a:ext cx="674396" cy="674396"/>
              <a:chOff x="3335767" y="2851645"/>
              <a:chExt cx="458664" cy="458664"/>
            </a:xfrm>
          </p:grpSpPr>
          <p:sp>
            <p:nvSpPr>
              <p:cNvPr id="81" name="타원 80">
                <a:extLst>
                  <a:ext uri="{FF2B5EF4-FFF2-40B4-BE49-F238E27FC236}">
                    <a16:creationId xmlns:a16="http://schemas.microsoft.com/office/drawing/2014/main" id="{34F97A8D-D31B-652E-467F-32B129138530}"/>
                  </a:ext>
                </a:extLst>
              </p:cNvPr>
              <p:cNvSpPr/>
              <p:nvPr/>
            </p:nvSpPr>
            <p:spPr>
              <a:xfrm>
                <a:off x="3335767" y="2851645"/>
                <a:ext cx="458664" cy="45866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600"/>
              </a:p>
            </p:txBody>
          </p:sp>
          <p:pic>
            <p:nvPicPr>
              <p:cNvPr id="82" name="그림 81">
                <a:extLst>
                  <a:ext uri="{FF2B5EF4-FFF2-40B4-BE49-F238E27FC236}">
                    <a16:creationId xmlns:a16="http://schemas.microsoft.com/office/drawing/2014/main" id="{375BD579-69DC-015B-20ED-816920975FC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5048" t="41043" r="16427" b="34555"/>
              <a:stretch/>
            </p:blipFill>
            <p:spPr>
              <a:xfrm>
                <a:off x="3340309" y="2867617"/>
                <a:ext cx="449580" cy="426720"/>
              </a:xfrm>
              <a:prstGeom prst="rect">
                <a:avLst/>
              </a:prstGeom>
            </p:spPr>
          </p:pic>
        </p:grp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13832AA4-02C0-6DFE-302D-8E2D41D366DB}"/>
                </a:ext>
              </a:extLst>
            </p:cNvPr>
            <p:cNvGrpSpPr/>
            <p:nvPr/>
          </p:nvGrpSpPr>
          <p:grpSpPr>
            <a:xfrm>
              <a:off x="87924" y="6981662"/>
              <a:ext cx="674396" cy="674396"/>
              <a:chOff x="3335767" y="2851645"/>
              <a:chExt cx="458664" cy="458664"/>
            </a:xfrm>
          </p:grpSpPr>
          <p:sp>
            <p:nvSpPr>
              <p:cNvPr id="79" name="타원 78">
                <a:extLst>
                  <a:ext uri="{FF2B5EF4-FFF2-40B4-BE49-F238E27FC236}">
                    <a16:creationId xmlns:a16="http://schemas.microsoft.com/office/drawing/2014/main" id="{191A362D-69D4-07EB-8BB0-261FF6EC1CF5}"/>
                  </a:ext>
                </a:extLst>
              </p:cNvPr>
              <p:cNvSpPr/>
              <p:nvPr/>
            </p:nvSpPr>
            <p:spPr>
              <a:xfrm>
                <a:off x="3335767" y="2851645"/>
                <a:ext cx="458664" cy="45866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600"/>
              </a:p>
            </p:txBody>
          </p:sp>
          <p:pic>
            <p:nvPicPr>
              <p:cNvPr id="80" name="그림 79">
                <a:extLst>
                  <a:ext uri="{FF2B5EF4-FFF2-40B4-BE49-F238E27FC236}">
                    <a16:creationId xmlns:a16="http://schemas.microsoft.com/office/drawing/2014/main" id="{587FCCB5-6F06-3CF3-6B52-0958651C83D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5048" t="41043" r="16427" b="34555"/>
              <a:stretch/>
            </p:blipFill>
            <p:spPr>
              <a:xfrm>
                <a:off x="3340309" y="2867617"/>
                <a:ext cx="449580" cy="426720"/>
              </a:xfrm>
              <a:prstGeom prst="rect">
                <a:avLst/>
              </a:prstGeom>
            </p:spPr>
          </p:pic>
        </p:grp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059630E7-0C57-603C-0B44-7BB33679B1E4}"/>
                </a:ext>
              </a:extLst>
            </p:cNvPr>
            <p:cNvGrpSpPr/>
            <p:nvPr/>
          </p:nvGrpSpPr>
          <p:grpSpPr>
            <a:xfrm>
              <a:off x="87924" y="2568882"/>
              <a:ext cx="674396" cy="674396"/>
              <a:chOff x="3335767" y="2851645"/>
              <a:chExt cx="458664" cy="458664"/>
            </a:xfrm>
          </p:grpSpPr>
          <p:sp>
            <p:nvSpPr>
              <p:cNvPr id="77" name="타원 76">
                <a:extLst>
                  <a:ext uri="{FF2B5EF4-FFF2-40B4-BE49-F238E27FC236}">
                    <a16:creationId xmlns:a16="http://schemas.microsoft.com/office/drawing/2014/main" id="{59D4818C-5E94-E038-4C99-C326DECCDABC}"/>
                  </a:ext>
                </a:extLst>
              </p:cNvPr>
              <p:cNvSpPr/>
              <p:nvPr/>
            </p:nvSpPr>
            <p:spPr>
              <a:xfrm>
                <a:off x="3335767" y="2851645"/>
                <a:ext cx="458664" cy="45866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600"/>
              </a:p>
            </p:txBody>
          </p:sp>
          <p:pic>
            <p:nvPicPr>
              <p:cNvPr id="78" name="그림 77">
                <a:extLst>
                  <a:ext uri="{FF2B5EF4-FFF2-40B4-BE49-F238E27FC236}">
                    <a16:creationId xmlns:a16="http://schemas.microsoft.com/office/drawing/2014/main" id="{72DB3DD7-4BF5-F8C2-1FA6-68A91F9CFEC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5048" t="41043" r="16427" b="34555"/>
              <a:stretch/>
            </p:blipFill>
            <p:spPr>
              <a:xfrm>
                <a:off x="3340309" y="2867617"/>
                <a:ext cx="449580" cy="426720"/>
              </a:xfrm>
              <a:prstGeom prst="rect">
                <a:avLst/>
              </a:prstGeom>
            </p:spPr>
          </p:pic>
        </p:grp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7F3A4A3C-EDEE-69D0-5402-42D5657F5FC8}"/>
                </a:ext>
              </a:extLst>
            </p:cNvPr>
            <p:cNvGrpSpPr/>
            <p:nvPr/>
          </p:nvGrpSpPr>
          <p:grpSpPr>
            <a:xfrm>
              <a:off x="87924" y="4922814"/>
              <a:ext cx="674396" cy="674396"/>
              <a:chOff x="3215640" y="1858243"/>
              <a:chExt cx="632751" cy="632751"/>
            </a:xfrm>
          </p:grpSpPr>
          <p:sp>
            <p:nvSpPr>
              <p:cNvPr id="75" name="타원 74">
                <a:extLst>
                  <a:ext uri="{FF2B5EF4-FFF2-40B4-BE49-F238E27FC236}">
                    <a16:creationId xmlns:a16="http://schemas.microsoft.com/office/drawing/2014/main" id="{29B4E1D1-64B4-F22D-ED3A-5226B963FCB0}"/>
                  </a:ext>
                </a:extLst>
              </p:cNvPr>
              <p:cNvSpPr/>
              <p:nvPr/>
            </p:nvSpPr>
            <p:spPr>
              <a:xfrm>
                <a:off x="3215640" y="1858243"/>
                <a:ext cx="632751" cy="63275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600"/>
              </a:p>
            </p:txBody>
          </p:sp>
          <p:pic>
            <p:nvPicPr>
              <p:cNvPr id="76" name="그림 75">
                <a:extLst>
                  <a:ext uri="{FF2B5EF4-FFF2-40B4-BE49-F238E27FC236}">
                    <a16:creationId xmlns:a16="http://schemas.microsoft.com/office/drawing/2014/main" id="{196A5F33-810C-FC56-E877-F063E1F59B5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6088" t="63845" r="47289" b="20742"/>
              <a:stretch/>
            </p:blipFill>
            <p:spPr>
              <a:xfrm>
                <a:off x="3259553" y="1867373"/>
                <a:ext cx="544925" cy="614490"/>
              </a:xfrm>
              <a:prstGeom prst="rect">
                <a:avLst/>
              </a:prstGeom>
            </p:spPr>
          </p:pic>
        </p:grp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F34161B5-BA37-B4B4-02F3-BADE58D4AA51}"/>
                </a:ext>
              </a:extLst>
            </p:cNvPr>
            <p:cNvGrpSpPr/>
            <p:nvPr/>
          </p:nvGrpSpPr>
          <p:grpSpPr>
            <a:xfrm>
              <a:off x="87924" y="4325854"/>
              <a:ext cx="674396" cy="674396"/>
              <a:chOff x="3335767" y="2851645"/>
              <a:chExt cx="458664" cy="458664"/>
            </a:xfrm>
          </p:grpSpPr>
          <p:sp>
            <p:nvSpPr>
              <p:cNvPr id="73" name="타원 72">
                <a:extLst>
                  <a:ext uri="{FF2B5EF4-FFF2-40B4-BE49-F238E27FC236}">
                    <a16:creationId xmlns:a16="http://schemas.microsoft.com/office/drawing/2014/main" id="{501652A1-DC29-E2D5-A3FA-D2D3D77DA3E8}"/>
                  </a:ext>
                </a:extLst>
              </p:cNvPr>
              <p:cNvSpPr/>
              <p:nvPr/>
            </p:nvSpPr>
            <p:spPr>
              <a:xfrm>
                <a:off x="3335767" y="2851645"/>
                <a:ext cx="458664" cy="45866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600"/>
              </a:p>
            </p:txBody>
          </p:sp>
          <p:pic>
            <p:nvPicPr>
              <p:cNvPr id="74" name="그림 73">
                <a:extLst>
                  <a:ext uri="{FF2B5EF4-FFF2-40B4-BE49-F238E27FC236}">
                    <a16:creationId xmlns:a16="http://schemas.microsoft.com/office/drawing/2014/main" id="{2E5D5749-6F23-99EA-2A9A-D08504EF025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5048" t="41043" r="16427" b="34555"/>
              <a:stretch/>
            </p:blipFill>
            <p:spPr>
              <a:xfrm>
                <a:off x="3340309" y="2867617"/>
                <a:ext cx="449580" cy="426720"/>
              </a:xfrm>
              <a:prstGeom prst="rect">
                <a:avLst/>
              </a:prstGeom>
            </p:spPr>
          </p:pic>
        </p:grpSp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358F3961-194F-A19C-118C-AAF4C0AFC603}"/>
                </a:ext>
              </a:extLst>
            </p:cNvPr>
            <p:cNvGrpSpPr/>
            <p:nvPr/>
          </p:nvGrpSpPr>
          <p:grpSpPr>
            <a:xfrm>
              <a:off x="87924" y="3924190"/>
              <a:ext cx="674396" cy="674396"/>
              <a:chOff x="3215640" y="1858243"/>
              <a:chExt cx="632751" cy="632751"/>
            </a:xfrm>
          </p:grpSpPr>
          <p:sp>
            <p:nvSpPr>
              <p:cNvPr id="71" name="타원 70">
                <a:extLst>
                  <a:ext uri="{FF2B5EF4-FFF2-40B4-BE49-F238E27FC236}">
                    <a16:creationId xmlns:a16="http://schemas.microsoft.com/office/drawing/2014/main" id="{8E5B120B-11B6-90C8-385F-FD9F2F484A3F}"/>
                  </a:ext>
                </a:extLst>
              </p:cNvPr>
              <p:cNvSpPr/>
              <p:nvPr/>
            </p:nvSpPr>
            <p:spPr>
              <a:xfrm>
                <a:off x="3215640" y="1858243"/>
                <a:ext cx="632751" cy="63275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600"/>
              </a:p>
            </p:txBody>
          </p:sp>
          <p:pic>
            <p:nvPicPr>
              <p:cNvPr id="72" name="그림 71">
                <a:extLst>
                  <a:ext uri="{FF2B5EF4-FFF2-40B4-BE49-F238E27FC236}">
                    <a16:creationId xmlns:a16="http://schemas.microsoft.com/office/drawing/2014/main" id="{1E75C765-335E-CEAD-E6B6-4E089025429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6088" t="63845" r="47289" b="20742"/>
              <a:stretch/>
            </p:blipFill>
            <p:spPr>
              <a:xfrm>
                <a:off x="3259553" y="1867373"/>
                <a:ext cx="544925" cy="614490"/>
              </a:xfrm>
              <a:prstGeom prst="rect">
                <a:avLst/>
              </a:prstGeom>
            </p:spPr>
          </p:pic>
        </p:grpSp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495A75D4-0D52-30A3-67E8-30A68FB2306F}"/>
                </a:ext>
              </a:extLst>
            </p:cNvPr>
            <p:cNvGrpSpPr/>
            <p:nvPr/>
          </p:nvGrpSpPr>
          <p:grpSpPr>
            <a:xfrm>
              <a:off x="87924" y="1926942"/>
              <a:ext cx="674396" cy="674396"/>
              <a:chOff x="3215640" y="1858243"/>
              <a:chExt cx="632751" cy="632751"/>
            </a:xfrm>
          </p:grpSpPr>
          <p:sp>
            <p:nvSpPr>
              <p:cNvPr id="69" name="타원 68">
                <a:extLst>
                  <a:ext uri="{FF2B5EF4-FFF2-40B4-BE49-F238E27FC236}">
                    <a16:creationId xmlns:a16="http://schemas.microsoft.com/office/drawing/2014/main" id="{75323D5A-883F-5580-3E23-7EFDF14CF2A9}"/>
                  </a:ext>
                </a:extLst>
              </p:cNvPr>
              <p:cNvSpPr/>
              <p:nvPr/>
            </p:nvSpPr>
            <p:spPr>
              <a:xfrm>
                <a:off x="3215640" y="1858243"/>
                <a:ext cx="632751" cy="63275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600"/>
              </a:p>
            </p:txBody>
          </p:sp>
          <p:pic>
            <p:nvPicPr>
              <p:cNvPr id="70" name="그림 69">
                <a:extLst>
                  <a:ext uri="{FF2B5EF4-FFF2-40B4-BE49-F238E27FC236}">
                    <a16:creationId xmlns:a16="http://schemas.microsoft.com/office/drawing/2014/main" id="{AAC7B339-DE39-869B-49E6-656487248B8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6088" t="63845" r="47289" b="20742"/>
              <a:stretch/>
            </p:blipFill>
            <p:spPr>
              <a:xfrm>
                <a:off x="3259553" y="1867373"/>
                <a:ext cx="544925" cy="614490"/>
              </a:xfrm>
              <a:prstGeom prst="rect">
                <a:avLst/>
              </a:prstGeom>
            </p:spPr>
          </p:pic>
        </p:grpSp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AD8F879E-8095-68EF-3480-CF819CAB46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215" t="61155" r="41472"/>
            <a:stretch/>
          </p:blipFill>
          <p:spPr>
            <a:xfrm>
              <a:off x="3920606" y="2667959"/>
              <a:ext cx="2033024" cy="2027330"/>
            </a:xfrm>
            <a:prstGeom prst="rect">
              <a:avLst/>
            </a:prstGeom>
          </p:spPr>
        </p:pic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C00B201B-0003-5A01-BD79-B6C5F698EC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215" t="61155" r="41472"/>
            <a:stretch/>
          </p:blipFill>
          <p:spPr>
            <a:xfrm>
              <a:off x="2075938" y="1837219"/>
              <a:ext cx="2033024" cy="2027330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BE1A05E8-D767-5440-290A-D1B509C40B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215" t="61155" r="41472"/>
            <a:stretch/>
          </p:blipFill>
          <p:spPr>
            <a:xfrm>
              <a:off x="2009642" y="3730753"/>
              <a:ext cx="2033024" cy="2027330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9D90ED55-F14D-7324-7BCF-1A6FE7EE09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215" t="61155" r="41472"/>
            <a:stretch/>
          </p:blipFill>
          <p:spPr>
            <a:xfrm>
              <a:off x="1943346" y="5624287"/>
              <a:ext cx="2033024" cy="2027330"/>
            </a:xfrm>
            <a:prstGeom prst="rect">
              <a:avLst/>
            </a:prstGeom>
          </p:spPr>
        </p:pic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CA96E6FF-3DD8-8C04-71AC-40F4A420B3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215" t="61155" r="41472"/>
            <a:stretch/>
          </p:blipFill>
          <p:spPr>
            <a:xfrm>
              <a:off x="4068838" y="4907773"/>
              <a:ext cx="2033024" cy="2027330"/>
            </a:xfrm>
            <a:prstGeom prst="rect">
              <a:avLst/>
            </a:prstGeom>
          </p:spPr>
        </p:pic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25B9A9FE-3716-34D2-2B08-336ED4C71D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658" t="34947"/>
            <a:stretch/>
          </p:blipFill>
          <p:spPr>
            <a:xfrm>
              <a:off x="9605834" y="2925566"/>
              <a:ext cx="2187772" cy="1997012"/>
            </a:xfrm>
            <a:prstGeom prst="rect">
              <a:avLst/>
            </a:prstGeom>
          </p:spPr>
        </p:pic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0C4266B2-DD04-5F5A-2E14-7EFF7FC0DB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658" t="34947"/>
            <a:stretch/>
          </p:blipFill>
          <p:spPr>
            <a:xfrm>
              <a:off x="9558188" y="4984650"/>
              <a:ext cx="2187772" cy="1997012"/>
            </a:xfrm>
            <a:prstGeom prst="rect">
              <a:avLst/>
            </a:prstGeom>
          </p:spPr>
        </p:pic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780A40EA-97AA-6021-8900-10406F035C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658" t="34947"/>
            <a:stretch/>
          </p:blipFill>
          <p:spPr>
            <a:xfrm>
              <a:off x="11513918" y="2069764"/>
              <a:ext cx="2187772" cy="1997012"/>
            </a:xfrm>
            <a:prstGeom prst="rect">
              <a:avLst/>
            </a:prstGeom>
          </p:spPr>
        </p:pic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E34CB333-31D0-EB03-81E7-D072F00B32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658" t="34947"/>
            <a:stretch/>
          </p:blipFill>
          <p:spPr>
            <a:xfrm>
              <a:off x="11513918" y="3891794"/>
              <a:ext cx="2187772" cy="1997012"/>
            </a:xfrm>
            <a:prstGeom prst="rect">
              <a:avLst/>
            </a:prstGeom>
          </p:spPr>
        </p:pic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89420B2D-5D5B-C03D-BE57-BDE8468531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658" t="34947"/>
            <a:stretch/>
          </p:blipFill>
          <p:spPr>
            <a:xfrm>
              <a:off x="11513918" y="5713824"/>
              <a:ext cx="2187772" cy="1997012"/>
            </a:xfrm>
            <a:prstGeom prst="rect">
              <a:avLst/>
            </a:prstGeom>
          </p:spPr>
        </p:pic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58B56688-85C2-C31A-DD5A-5C1CC3C1AF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33" t="20054" r="71479" b="72570"/>
            <a:stretch/>
          </p:blipFill>
          <p:spPr>
            <a:xfrm>
              <a:off x="2313345" y="1709734"/>
              <a:ext cx="1558210" cy="570612"/>
            </a:xfrm>
            <a:prstGeom prst="rect">
              <a:avLst/>
            </a:prstGeom>
          </p:spPr>
        </p:pic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0CD33CED-FC8F-7280-33FB-8B474D88E2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33" t="20054" r="71479" b="72570"/>
            <a:stretch/>
          </p:blipFill>
          <p:spPr>
            <a:xfrm>
              <a:off x="2283023" y="3572930"/>
              <a:ext cx="1558210" cy="570612"/>
            </a:xfrm>
            <a:prstGeom prst="rect">
              <a:avLst/>
            </a:prstGeom>
          </p:spPr>
        </p:pic>
        <p:pic>
          <p:nvPicPr>
            <p:cNvPr id="49" name="그림 48">
              <a:extLst>
                <a:ext uri="{FF2B5EF4-FFF2-40B4-BE49-F238E27FC236}">
                  <a16:creationId xmlns:a16="http://schemas.microsoft.com/office/drawing/2014/main" id="{ACB54375-3AE9-0C82-AB43-E397888CAB0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33" t="20054" r="71479" b="72570"/>
            <a:stretch/>
          </p:blipFill>
          <p:spPr>
            <a:xfrm>
              <a:off x="2215085" y="5474374"/>
              <a:ext cx="1558210" cy="570612"/>
            </a:xfrm>
            <a:prstGeom prst="rect">
              <a:avLst/>
            </a:prstGeom>
          </p:spPr>
        </p:pic>
        <p:pic>
          <p:nvPicPr>
            <p:cNvPr id="50" name="그림 49">
              <a:extLst>
                <a:ext uri="{FF2B5EF4-FFF2-40B4-BE49-F238E27FC236}">
                  <a16:creationId xmlns:a16="http://schemas.microsoft.com/office/drawing/2014/main" id="{F9FBB222-D978-5C44-3995-6E35F8FF77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33" t="20054" r="71479" b="72570"/>
            <a:stretch/>
          </p:blipFill>
          <p:spPr>
            <a:xfrm>
              <a:off x="4149087" y="2480928"/>
              <a:ext cx="1558210" cy="570612"/>
            </a:xfrm>
            <a:prstGeom prst="rect">
              <a:avLst/>
            </a:prstGeom>
          </p:spPr>
        </p:pic>
        <p:pic>
          <p:nvPicPr>
            <p:cNvPr id="51" name="그림 50">
              <a:extLst>
                <a:ext uri="{FF2B5EF4-FFF2-40B4-BE49-F238E27FC236}">
                  <a16:creationId xmlns:a16="http://schemas.microsoft.com/office/drawing/2014/main" id="{D0AAADFB-366C-A8C7-8505-D9BBA37C15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33" t="20054" r="71479" b="72570"/>
            <a:stretch/>
          </p:blipFill>
          <p:spPr>
            <a:xfrm>
              <a:off x="4306245" y="4776000"/>
              <a:ext cx="1558210" cy="570612"/>
            </a:xfrm>
            <a:prstGeom prst="rect">
              <a:avLst/>
            </a:prstGeom>
          </p:spPr>
        </p:pic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id="{1A590535-F07B-E16E-60B3-316446DC27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539" t="762" r="71682" b="94132"/>
            <a:stretch/>
          </p:blipFill>
          <p:spPr>
            <a:xfrm>
              <a:off x="9933945" y="2722859"/>
              <a:ext cx="1531550" cy="405414"/>
            </a:xfrm>
            <a:prstGeom prst="rect">
              <a:avLst/>
            </a:prstGeom>
          </p:spPr>
        </p:pic>
        <p:pic>
          <p:nvPicPr>
            <p:cNvPr id="53" name="그림 52">
              <a:extLst>
                <a:ext uri="{FF2B5EF4-FFF2-40B4-BE49-F238E27FC236}">
                  <a16:creationId xmlns:a16="http://schemas.microsoft.com/office/drawing/2014/main" id="{DC86D08C-A931-EC4A-5412-8B5DDAA80E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539" t="762" r="71682" b="94132"/>
            <a:stretch/>
          </p:blipFill>
          <p:spPr>
            <a:xfrm>
              <a:off x="9940669" y="4796933"/>
              <a:ext cx="1531550" cy="405414"/>
            </a:xfrm>
            <a:prstGeom prst="rect">
              <a:avLst/>
            </a:prstGeom>
          </p:spPr>
        </p:pic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205712FA-4A90-A800-B790-EEB6C2CA28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539" t="762" r="71682" b="94132"/>
            <a:stretch/>
          </p:blipFill>
          <p:spPr>
            <a:xfrm>
              <a:off x="11842029" y="1874933"/>
              <a:ext cx="1531550" cy="405414"/>
            </a:xfrm>
            <a:prstGeom prst="rect">
              <a:avLst/>
            </a:prstGeom>
          </p:spPr>
        </p:pic>
        <p:pic>
          <p:nvPicPr>
            <p:cNvPr id="55" name="그림 54">
              <a:extLst>
                <a:ext uri="{FF2B5EF4-FFF2-40B4-BE49-F238E27FC236}">
                  <a16:creationId xmlns:a16="http://schemas.microsoft.com/office/drawing/2014/main" id="{518AB6A9-D752-CFDE-8961-18E7FC6710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539" t="762" r="71682" b="94132"/>
            <a:stretch/>
          </p:blipFill>
          <p:spPr>
            <a:xfrm>
              <a:off x="11886131" y="3699549"/>
              <a:ext cx="1531550" cy="405414"/>
            </a:xfrm>
            <a:prstGeom prst="rect">
              <a:avLst/>
            </a:prstGeom>
          </p:spPr>
        </p:pic>
        <p:pic>
          <p:nvPicPr>
            <p:cNvPr id="56" name="그림 55">
              <a:extLst>
                <a:ext uri="{FF2B5EF4-FFF2-40B4-BE49-F238E27FC236}">
                  <a16:creationId xmlns:a16="http://schemas.microsoft.com/office/drawing/2014/main" id="{95B8C43F-8B68-1921-958B-ED07F649C9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539" t="762" r="71682" b="94132"/>
            <a:stretch/>
          </p:blipFill>
          <p:spPr>
            <a:xfrm>
              <a:off x="11886129" y="5532039"/>
              <a:ext cx="1531550" cy="405414"/>
            </a:xfrm>
            <a:prstGeom prst="rect">
              <a:avLst/>
            </a:prstGeom>
          </p:spPr>
        </p:pic>
        <p:pic>
          <p:nvPicPr>
            <p:cNvPr id="57" name="그림 56">
              <a:extLst>
                <a:ext uri="{FF2B5EF4-FFF2-40B4-BE49-F238E27FC236}">
                  <a16:creationId xmlns:a16="http://schemas.microsoft.com/office/drawing/2014/main" id="{D99C96D5-CF02-BADF-A8D9-FE39BD14CE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6" t="7287" r="81117" b="87039"/>
            <a:stretch/>
          </p:blipFill>
          <p:spPr>
            <a:xfrm>
              <a:off x="10455938" y="9217621"/>
              <a:ext cx="3809672" cy="1088474"/>
            </a:xfrm>
            <a:prstGeom prst="rect">
              <a:avLst/>
            </a:prstGeom>
          </p:spPr>
        </p:pic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A61F0504-2D82-74A9-5C14-9812E217EFEB}"/>
                </a:ext>
              </a:extLst>
            </p:cNvPr>
            <p:cNvSpPr txBox="1"/>
            <p:nvPr/>
          </p:nvSpPr>
          <p:spPr>
            <a:xfrm>
              <a:off x="11535350" y="8880099"/>
              <a:ext cx="165084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000" b="1" dirty="0">
                  <a:solidFill>
                    <a:schemeClr val="bg1"/>
                  </a:solidFill>
                </a:rPr>
                <a:t>(4/4)</a:t>
              </a:r>
              <a:endParaRPr lang="ko-KR" altLang="en-US" sz="4000" b="1" dirty="0">
                <a:solidFill>
                  <a:schemeClr val="bg1"/>
                </a:solidFill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18001340-5958-F878-53D4-8FB01CB0A853}"/>
                </a:ext>
              </a:extLst>
            </p:cNvPr>
            <p:cNvSpPr txBox="1"/>
            <p:nvPr/>
          </p:nvSpPr>
          <p:spPr>
            <a:xfrm>
              <a:off x="2230050" y="5459936"/>
              <a:ext cx="1650848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100" b="1" dirty="0">
                  <a:solidFill>
                    <a:schemeClr val="bg1"/>
                  </a:solidFill>
                </a:rPr>
                <a:t>100/100</a:t>
              </a:r>
              <a:endParaRPr lang="ko-KR" altLang="en-US" sz="2100" b="1" dirty="0">
                <a:solidFill>
                  <a:schemeClr val="bg1"/>
                </a:solidFill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2071EA24-9D09-83D0-58A0-0C8A27A9FF05}"/>
                </a:ext>
              </a:extLst>
            </p:cNvPr>
            <p:cNvSpPr txBox="1"/>
            <p:nvPr/>
          </p:nvSpPr>
          <p:spPr>
            <a:xfrm>
              <a:off x="2305212" y="3563790"/>
              <a:ext cx="1650848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100" b="1" dirty="0">
                  <a:solidFill>
                    <a:schemeClr val="bg1"/>
                  </a:solidFill>
                </a:rPr>
                <a:t>100/100</a:t>
              </a:r>
              <a:endParaRPr lang="ko-KR" altLang="en-US" sz="2100" b="1" dirty="0">
                <a:solidFill>
                  <a:schemeClr val="bg1"/>
                </a:solidFill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48E7AB51-FEE1-E960-C771-FB49D42E2A84}"/>
                </a:ext>
              </a:extLst>
            </p:cNvPr>
            <p:cNvSpPr txBox="1"/>
            <p:nvPr/>
          </p:nvSpPr>
          <p:spPr>
            <a:xfrm>
              <a:off x="2299544" y="1702550"/>
              <a:ext cx="1650848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100" b="1" dirty="0">
                  <a:solidFill>
                    <a:schemeClr val="bg1"/>
                  </a:solidFill>
                </a:rPr>
                <a:t>100/100</a:t>
              </a:r>
              <a:endParaRPr lang="ko-KR" altLang="en-US" sz="2100" b="1" dirty="0">
                <a:solidFill>
                  <a:schemeClr val="bg1"/>
                </a:solidFill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F2259C90-5DEA-923A-091A-A50FD65D95D1}"/>
                </a:ext>
              </a:extLst>
            </p:cNvPr>
            <p:cNvSpPr txBox="1"/>
            <p:nvPr/>
          </p:nvSpPr>
          <p:spPr>
            <a:xfrm>
              <a:off x="4149086" y="2478714"/>
              <a:ext cx="1650848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100" b="1" dirty="0">
                  <a:solidFill>
                    <a:schemeClr val="bg1"/>
                  </a:solidFill>
                </a:rPr>
                <a:t>100/100</a:t>
              </a:r>
              <a:endParaRPr lang="ko-KR" altLang="en-US" sz="2100" b="1" dirty="0">
                <a:solidFill>
                  <a:schemeClr val="bg1"/>
                </a:solidFill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C2DD2B2E-0574-4E86-EDCA-0B6E04D8A644}"/>
                </a:ext>
              </a:extLst>
            </p:cNvPr>
            <p:cNvSpPr txBox="1"/>
            <p:nvPr/>
          </p:nvSpPr>
          <p:spPr>
            <a:xfrm>
              <a:off x="4274764" y="4761944"/>
              <a:ext cx="1650848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100" b="1" dirty="0">
                  <a:solidFill>
                    <a:schemeClr val="bg1"/>
                  </a:solidFill>
                </a:rPr>
                <a:t>100/100</a:t>
              </a:r>
              <a:endParaRPr lang="ko-KR" altLang="en-US" sz="2100" b="1" dirty="0">
                <a:solidFill>
                  <a:schemeClr val="bg1"/>
                </a:solidFill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EDB635AF-C6EA-A9A3-6D2B-08C48AD9961A}"/>
                </a:ext>
              </a:extLst>
            </p:cNvPr>
            <p:cNvSpPr txBox="1"/>
            <p:nvPr/>
          </p:nvSpPr>
          <p:spPr>
            <a:xfrm>
              <a:off x="9884502" y="2623930"/>
              <a:ext cx="1650848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100" b="1" dirty="0">
                  <a:solidFill>
                    <a:schemeClr val="bg1"/>
                  </a:solidFill>
                </a:rPr>
                <a:t>100/100</a:t>
              </a:r>
              <a:endParaRPr lang="ko-KR" altLang="en-US" sz="2100" b="1" dirty="0">
                <a:solidFill>
                  <a:schemeClr val="bg1"/>
                </a:solidFill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40EF675E-F5E7-2432-89A6-0688F1198426}"/>
                </a:ext>
              </a:extLst>
            </p:cNvPr>
            <p:cNvSpPr txBox="1"/>
            <p:nvPr/>
          </p:nvSpPr>
          <p:spPr>
            <a:xfrm>
              <a:off x="9894880" y="4775320"/>
              <a:ext cx="1650848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100" b="1" dirty="0">
                  <a:solidFill>
                    <a:schemeClr val="bg1"/>
                  </a:solidFill>
                </a:rPr>
                <a:t>100/100</a:t>
              </a:r>
              <a:endParaRPr lang="ko-KR" altLang="en-US" sz="2100" b="1" dirty="0">
                <a:solidFill>
                  <a:schemeClr val="bg1"/>
                </a:solidFill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B66BAD09-E8BD-1137-5DEE-33B7B975D140}"/>
                </a:ext>
              </a:extLst>
            </p:cNvPr>
            <p:cNvSpPr txBox="1"/>
            <p:nvPr/>
          </p:nvSpPr>
          <p:spPr>
            <a:xfrm>
              <a:off x="11761792" y="1821388"/>
              <a:ext cx="1650848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100" b="1" dirty="0">
                  <a:solidFill>
                    <a:schemeClr val="bg1"/>
                  </a:solidFill>
                </a:rPr>
                <a:t>100/100</a:t>
              </a:r>
              <a:endParaRPr lang="ko-KR" altLang="en-US" sz="2100" b="1" dirty="0">
                <a:solidFill>
                  <a:schemeClr val="bg1"/>
                </a:solidFill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F4948A5F-A9FA-FC3D-FB9E-8F52030153EC}"/>
                </a:ext>
              </a:extLst>
            </p:cNvPr>
            <p:cNvSpPr txBox="1"/>
            <p:nvPr/>
          </p:nvSpPr>
          <p:spPr>
            <a:xfrm>
              <a:off x="11869906" y="3648824"/>
              <a:ext cx="1650848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100" b="1" dirty="0">
                  <a:solidFill>
                    <a:schemeClr val="bg1"/>
                  </a:solidFill>
                </a:rPr>
                <a:t>100/100</a:t>
              </a:r>
              <a:endParaRPr lang="ko-KR" altLang="en-US" sz="2100" b="1" dirty="0">
                <a:solidFill>
                  <a:schemeClr val="bg1"/>
                </a:solidFill>
              </a:endParaRP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AC940C8B-72B0-A058-EF15-A8F3931144D6}"/>
                </a:ext>
              </a:extLst>
            </p:cNvPr>
            <p:cNvSpPr txBox="1"/>
            <p:nvPr/>
          </p:nvSpPr>
          <p:spPr>
            <a:xfrm>
              <a:off x="11826478" y="5486704"/>
              <a:ext cx="1650848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100" b="1" dirty="0">
                  <a:solidFill>
                    <a:schemeClr val="bg1"/>
                  </a:solidFill>
                </a:rPr>
                <a:t>100/100</a:t>
              </a:r>
              <a:endParaRPr lang="ko-KR" altLang="en-US" sz="21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692505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Object 45"/>
          <p:cNvSpPr txBox="1"/>
          <p:nvPr/>
        </p:nvSpPr>
        <p:spPr>
          <a:xfrm>
            <a:off x="285749" y="181871"/>
            <a:ext cx="5734051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400" u="sng" kern="0" spc="-300" dirty="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구성</a:t>
            </a:r>
            <a:endParaRPr lang="en-US" altLang="ko-KR" sz="2400" u="sng" kern="0" spc="-300" dirty="0">
              <a:solidFill>
                <a:srgbClr val="0F0F0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sz="3600" b="1" kern="0" spc="-300" dirty="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sz="3600" b="1" kern="0" spc="-300" dirty="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기능 및 시스템 상세</a:t>
            </a:r>
            <a:endParaRPr lang="en-US" sz="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298449" y="1197534"/>
            <a:ext cx="17716500" cy="8610600"/>
          </a:xfrm>
          <a:prstGeom prst="roundRect">
            <a:avLst>
              <a:gd name="adj" fmla="val 3151"/>
            </a:avLst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AF8B0C4A-B4FB-C7EA-124E-87AAB1E4C4F6}"/>
              </a:ext>
            </a:extLst>
          </p:cNvPr>
          <p:cNvGrpSpPr/>
          <p:nvPr/>
        </p:nvGrpSpPr>
        <p:grpSpPr>
          <a:xfrm>
            <a:off x="1879599" y="1221120"/>
            <a:ext cx="14554200" cy="8201933"/>
            <a:chOff x="0" y="2"/>
            <a:chExt cx="18288000" cy="10306093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42602276-9BC7-4F55-E61E-C0BA43C8F285}"/>
                </a:ext>
              </a:extLst>
            </p:cNvPr>
            <p:cNvGrpSpPr/>
            <p:nvPr/>
          </p:nvGrpSpPr>
          <p:grpSpPr>
            <a:xfrm>
              <a:off x="0" y="2"/>
              <a:ext cx="18288000" cy="10287000"/>
              <a:chOff x="0" y="920593"/>
              <a:chExt cx="9144000" cy="4222907"/>
            </a:xfrm>
          </p:grpSpPr>
          <p:pic>
            <p:nvPicPr>
              <p:cNvPr id="93" name="그림 92">
                <a:extLst>
                  <a:ext uri="{FF2B5EF4-FFF2-40B4-BE49-F238E27FC236}">
                    <a16:creationId xmlns:a16="http://schemas.microsoft.com/office/drawing/2014/main" id="{DEE6A4B6-2541-ED6E-B54C-33A4622509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920593"/>
                <a:ext cx="9144000" cy="1531507"/>
              </a:xfrm>
              <a:prstGeom prst="rect">
                <a:avLst/>
              </a:prstGeom>
            </p:spPr>
          </p:pic>
          <p:pic>
            <p:nvPicPr>
              <p:cNvPr id="94" name="그림 93">
                <a:extLst>
                  <a:ext uri="{FF2B5EF4-FFF2-40B4-BE49-F238E27FC236}">
                    <a16:creationId xmlns:a16="http://schemas.microsoft.com/office/drawing/2014/main" id="{3E60E751-604B-6728-129D-0C33ABA5F0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920593"/>
                <a:ext cx="9144000" cy="4222907"/>
              </a:xfrm>
              <a:prstGeom prst="rect">
                <a:avLst/>
              </a:prstGeom>
            </p:spPr>
          </p:pic>
          <p:pic>
            <p:nvPicPr>
              <p:cNvPr id="95" name="그림 94">
                <a:extLst>
                  <a:ext uri="{FF2B5EF4-FFF2-40B4-BE49-F238E27FC236}">
                    <a16:creationId xmlns:a16="http://schemas.microsoft.com/office/drawing/2014/main" id="{A3035572-BE39-CC74-22F7-48DA918231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3976101"/>
                <a:ext cx="9144000" cy="1167399"/>
              </a:xfrm>
              <a:prstGeom prst="rect">
                <a:avLst/>
              </a:prstGeom>
            </p:spPr>
          </p:pic>
        </p:grp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BAA7C895-C7BE-CE95-6AC1-BAD93474CA5A}"/>
                </a:ext>
              </a:extLst>
            </p:cNvPr>
            <p:cNvSpPr/>
            <p:nvPr/>
          </p:nvSpPr>
          <p:spPr>
            <a:xfrm>
              <a:off x="2035814" y="3597197"/>
              <a:ext cx="1762540" cy="36022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/>
            </a:p>
          </p:txBody>
        </p:sp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7449C7CE-2958-2079-B5FE-5619102C07FF}"/>
                </a:ext>
              </a:extLst>
            </p:cNvPr>
            <p:cNvSpPr/>
            <p:nvPr/>
          </p:nvSpPr>
          <p:spPr>
            <a:xfrm>
              <a:off x="2035814" y="5513621"/>
              <a:ext cx="1762540" cy="36022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/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48515D5E-1B48-9554-DF87-CE931621CBCD}"/>
                </a:ext>
              </a:extLst>
            </p:cNvPr>
            <p:cNvSpPr/>
            <p:nvPr/>
          </p:nvSpPr>
          <p:spPr>
            <a:xfrm>
              <a:off x="2035814" y="7430043"/>
              <a:ext cx="1762540" cy="36022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/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56D1C4BB-480C-7153-15EF-0F9847BB55BE}"/>
                </a:ext>
              </a:extLst>
            </p:cNvPr>
            <p:cNvSpPr/>
            <p:nvPr/>
          </p:nvSpPr>
          <p:spPr>
            <a:xfrm>
              <a:off x="4055848" y="6711143"/>
              <a:ext cx="1762540" cy="36022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FEA55278-EAE4-415B-A2B2-62A4F0D87FC9}"/>
                </a:ext>
              </a:extLst>
            </p:cNvPr>
            <p:cNvSpPr/>
            <p:nvPr/>
          </p:nvSpPr>
          <p:spPr>
            <a:xfrm>
              <a:off x="3968732" y="4493497"/>
              <a:ext cx="1762540" cy="36022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41F530D0-70A4-A9D8-BA98-B93AB66B9690}"/>
                </a:ext>
              </a:extLst>
            </p:cNvPr>
            <p:cNvSpPr/>
            <p:nvPr/>
          </p:nvSpPr>
          <p:spPr>
            <a:xfrm>
              <a:off x="14279821" y="8213313"/>
              <a:ext cx="1658146" cy="178090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200" b="1" dirty="0"/>
                <a:t>1</a:t>
              </a:r>
              <a:r>
                <a:rPr lang="ko-KR" altLang="en-US" sz="2200" b="1" dirty="0"/>
                <a:t>번 스킬</a:t>
              </a:r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89F6CFC7-1CD0-EC94-69ED-AC0D2E188FC2}"/>
                </a:ext>
              </a:extLst>
            </p:cNvPr>
            <p:cNvSpPr/>
            <p:nvPr/>
          </p:nvSpPr>
          <p:spPr>
            <a:xfrm>
              <a:off x="16233956" y="8362845"/>
              <a:ext cx="1604764" cy="178090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200" b="1" dirty="0"/>
                <a:t>일반 공격</a:t>
              </a: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08EDA70F-A345-5CFB-8CCA-AB5009A2118D}"/>
                </a:ext>
              </a:extLst>
            </p:cNvPr>
            <p:cNvSpPr/>
            <p:nvPr/>
          </p:nvSpPr>
          <p:spPr>
            <a:xfrm>
              <a:off x="15187328" y="6606675"/>
              <a:ext cx="1650488" cy="178090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200" b="1" dirty="0"/>
                <a:t>2</a:t>
              </a:r>
              <a:r>
                <a:rPr lang="ko-KR" altLang="en-US" sz="2200" b="1" dirty="0"/>
                <a:t>번 스킬</a:t>
              </a: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1D59A157-515D-169F-2851-3B4D8BE6C3C5}"/>
                </a:ext>
              </a:extLst>
            </p:cNvPr>
            <p:cNvSpPr/>
            <p:nvPr/>
          </p:nvSpPr>
          <p:spPr>
            <a:xfrm>
              <a:off x="16953964" y="7089208"/>
              <a:ext cx="1130968" cy="116684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턴 넘기기</a:t>
              </a:r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DDD47D50-2D10-A286-BB8B-46AAAF9D07E8}"/>
                </a:ext>
              </a:extLst>
            </p:cNvPr>
            <p:cNvSpPr/>
            <p:nvPr/>
          </p:nvSpPr>
          <p:spPr>
            <a:xfrm flipH="1">
              <a:off x="11771236" y="3844020"/>
              <a:ext cx="1761340" cy="34131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/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5B0B0DB4-0204-E815-0AE1-44EDD524B03E}"/>
                </a:ext>
              </a:extLst>
            </p:cNvPr>
            <p:cNvSpPr/>
            <p:nvPr/>
          </p:nvSpPr>
          <p:spPr>
            <a:xfrm flipH="1">
              <a:off x="11771236" y="5659824"/>
              <a:ext cx="1761340" cy="34131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/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E93F0E30-308F-0172-2753-1213D11B32FF}"/>
                </a:ext>
              </a:extLst>
            </p:cNvPr>
            <p:cNvSpPr/>
            <p:nvPr/>
          </p:nvSpPr>
          <p:spPr>
            <a:xfrm flipH="1">
              <a:off x="11771236" y="7475628"/>
              <a:ext cx="1761340" cy="34131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/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90F5DFF0-C042-A900-4800-B0BE1894D365}"/>
                </a:ext>
              </a:extLst>
            </p:cNvPr>
            <p:cNvSpPr/>
            <p:nvPr/>
          </p:nvSpPr>
          <p:spPr>
            <a:xfrm flipH="1">
              <a:off x="9752578" y="6794472"/>
              <a:ext cx="1761340" cy="34131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/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801A2D35-229C-BD26-E55A-A757D3771E14}"/>
                </a:ext>
              </a:extLst>
            </p:cNvPr>
            <p:cNvSpPr/>
            <p:nvPr/>
          </p:nvSpPr>
          <p:spPr>
            <a:xfrm flipH="1">
              <a:off x="9839634" y="4693262"/>
              <a:ext cx="1761340" cy="34131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/>
            </a:p>
          </p:txBody>
        </p: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926DD3AE-9E6A-1146-5FC1-CC7A290852C7}"/>
                </a:ext>
              </a:extLst>
            </p:cNvPr>
            <p:cNvGrpSpPr/>
            <p:nvPr/>
          </p:nvGrpSpPr>
          <p:grpSpPr>
            <a:xfrm>
              <a:off x="14141837" y="1076042"/>
              <a:ext cx="4034734" cy="3000098"/>
              <a:chOff x="7067107" y="1254642"/>
              <a:chExt cx="2017367" cy="2002193"/>
            </a:xfrm>
          </p:grpSpPr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60D12885-0B22-E9A9-9197-DB1E1CE54F4D}"/>
                  </a:ext>
                </a:extLst>
              </p:cNvPr>
              <p:cNvSpPr/>
              <p:nvPr/>
            </p:nvSpPr>
            <p:spPr>
              <a:xfrm>
                <a:off x="7067107" y="1254642"/>
                <a:ext cx="2017367" cy="2002193"/>
              </a:xfrm>
              <a:prstGeom prst="rect">
                <a:avLst/>
              </a:prstGeom>
              <a:solidFill>
                <a:schemeClr val="bg1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/>
              </a:p>
            </p:txBody>
          </p: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937BAFB3-2F86-024B-B362-95BE1CD4DB02}"/>
                  </a:ext>
                </a:extLst>
              </p:cNvPr>
              <p:cNvSpPr txBox="1"/>
              <p:nvPr/>
            </p:nvSpPr>
            <p:spPr>
              <a:xfrm>
                <a:off x="7365758" y="1322634"/>
                <a:ext cx="1466008" cy="3081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400" b="1" dirty="0"/>
                  <a:t>전투 로그</a:t>
                </a:r>
              </a:p>
            </p:txBody>
          </p:sp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2BE26825-5CFD-C128-BC4B-448F151D7889}"/>
                  </a:ext>
                </a:extLst>
              </p:cNvPr>
              <p:cNvSpPr txBox="1"/>
              <p:nvPr/>
            </p:nvSpPr>
            <p:spPr>
              <a:xfrm>
                <a:off x="7067107" y="1658599"/>
                <a:ext cx="2017367" cy="1499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ko-KR" altLang="en-US" sz="2000" b="1" dirty="0">
                    <a:solidFill>
                      <a:schemeClr val="accent6"/>
                    </a:solidFill>
                  </a:rPr>
                  <a:t>아군</a:t>
                </a:r>
                <a:r>
                  <a:rPr lang="en-US" altLang="ko-KR" sz="2000" b="1" dirty="0">
                    <a:solidFill>
                      <a:schemeClr val="accent6"/>
                    </a:solidFill>
                  </a:rPr>
                  <a:t>1</a:t>
                </a:r>
                <a:r>
                  <a:rPr lang="ko-KR" altLang="en-US" sz="2000" dirty="0"/>
                  <a:t>이</a:t>
                </a:r>
                <a:r>
                  <a:rPr lang="en-US" altLang="ko-KR" sz="2000" dirty="0"/>
                  <a:t>(</a:t>
                </a:r>
                <a:r>
                  <a:rPr lang="ko-KR" altLang="en-US" sz="2000" dirty="0"/>
                  <a:t>가</a:t>
                </a:r>
                <a:r>
                  <a:rPr lang="en-US" altLang="ko-KR" sz="2000" dirty="0"/>
                  <a:t>)</a:t>
                </a:r>
                <a:r>
                  <a:rPr lang="ko-KR" altLang="en-US" sz="2000" dirty="0"/>
                  <a:t> </a:t>
                </a:r>
                <a:r>
                  <a:rPr lang="ko-KR" altLang="en-US" sz="2000" b="1" dirty="0">
                    <a:solidFill>
                      <a:srgbClr val="FF0000"/>
                    </a:solidFill>
                  </a:rPr>
                  <a:t>적군</a:t>
                </a:r>
                <a:r>
                  <a:rPr lang="en-US" altLang="ko-KR" sz="2000" b="1" dirty="0">
                    <a:solidFill>
                      <a:srgbClr val="FF0000"/>
                    </a:solidFill>
                  </a:rPr>
                  <a:t>3</a:t>
                </a:r>
                <a:r>
                  <a:rPr lang="ko-KR" altLang="en-US" sz="2000" dirty="0"/>
                  <a:t>을</a:t>
                </a:r>
                <a:r>
                  <a:rPr lang="en-US" altLang="ko-KR" sz="2000" dirty="0"/>
                  <a:t>(</a:t>
                </a:r>
                <a:r>
                  <a:rPr lang="ko-KR" altLang="en-US" sz="2000" dirty="0"/>
                  <a:t>를</a:t>
                </a:r>
                <a:r>
                  <a:rPr lang="en-US" altLang="ko-KR" sz="2000" dirty="0"/>
                  <a:t>)</a:t>
                </a:r>
                <a:r>
                  <a:rPr lang="ko-KR" altLang="en-US" sz="2000" dirty="0"/>
                  <a:t> </a:t>
                </a:r>
                <a:r>
                  <a:rPr lang="ko-KR" altLang="en-US" sz="2000" b="1" dirty="0"/>
                  <a:t>공격</a:t>
                </a:r>
                <a:r>
                  <a:rPr lang="en-US" altLang="ko-KR" sz="2000" b="1" dirty="0"/>
                  <a:t>!</a:t>
                </a:r>
              </a:p>
              <a:p>
                <a:pPr algn="just"/>
                <a:r>
                  <a:rPr lang="en-US" altLang="ko-KR" sz="2000" b="1" dirty="0"/>
                  <a:t>(30 </a:t>
                </a:r>
                <a:r>
                  <a:rPr lang="ko-KR" altLang="en-US" sz="2000" b="1" dirty="0" err="1"/>
                  <a:t>데미지</a:t>
                </a:r>
                <a:r>
                  <a:rPr lang="en-US" altLang="ko-KR" sz="2000" b="1" dirty="0"/>
                  <a:t>)</a:t>
                </a:r>
              </a:p>
              <a:p>
                <a:pPr algn="just"/>
                <a:r>
                  <a:rPr lang="ko-KR" altLang="en-US" sz="2000" b="1" dirty="0">
                    <a:solidFill>
                      <a:schemeClr val="accent6"/>
                    </a:solidFill>
                  </a:rPr>
                  <a:t>아군</a:t>
                </a:r>
                <a:r>
                  <a:rPr lang="en-US" altLang="ko-KR" sz="2000" b="1" dirty="0">
                    <a:solidFill>
                      <a:schemeClr val="accent6"/>
                    </a:solidFill>
                  </a:rPr>
                  <a:t>2</a:t>
                </a:r>
                <a:r>
                  <a:rPr lang="ko-KR" altLang="en-US" sz="2000" dirty="0"/>
                  <a:t>이</a:t>
                </a:r>
                <a:r>
                  <a:rPr lang="en-US" altLang="ko-KR" sz="2000" dirty="0"/>
                  <a:t>(</a:t>
                </a:r>
                <a:r>
                  <a:rPr lang="ko-KR" altLang="en-US" sz="2000" dirty="0"/>
                  <a:t>가</a:t>
                </a:r>
                <a:r>
                  <a:rPr lang="en-US" altLang="ko-KR" sz="2000" dirty="0"/>
                  <a:t>)</a:t>
                </a:r>
                <a:r>
                  <a:rPr lang="ko-KR" altLang="en-US" sz="2000" dirty="0"/>
                  <a:t> </a:t>
                </a:r>
                <a:r>
                  <a:rPr lang="ko-KR" altLang="en-US" sz="2000" b="1" dirty="0">
                    <a:solidFill>
                      <a:schemeClr val="accent6"/>
                    </a:solidFill>
                  </a:rPr>
                  <a:t>아군</a:t>
                </a:r>
                <a:r>
                  <a:rPr lang="en-US" altLang="ko-KR" sz="2000" b="1" dirty="0">
                    <a:solidFill>
                      <a:schemeClr val="accent6"/>
                    </a:solidFill>
                  </a:rPr>
                  <a:t>3</a:t>
                </a:r>
                <a:r>
                  <a:rPr lang="ko-KR" altLang="en-US" sz="2000" dirty="0"/>
                  <a:t>을</a:t>
                </a:r>
                <a:r>
                  <a:rPr lang="en-US" altLang="ko-KR" sz="2000" dirty="0"/>
                  <a:t>(</a:t>
                </a:r>
                <a:r>
                  <a:rPr lang="ko-KR" altLang="en-US" sz="2000" dirty="0"/>
                  <a:t>를</a:t>
                </a:r>
                <a:r>
                  <a:rPr lang="en-US" altLang="ko-KR" sz="2000" dirty="0"/>
                  <a:t>)</a:t>
                </a:r>
                <a:r>
                  <a:rPr lang="ko-KR" altLang="en-US" sz="2000" dirty="0"/>
                  <a:t> </a:t>
                </a:r>
                <a:r>
                  <a:rPr lang="ko-KR" altLang="en-US" sz="2000" b="1" dirty="0"/>
                  <a:t>회복</a:t>
                </a:r>
                <a:r>
                  <a:rPr lang="en-US" altLang="ko-KR" sz="2000" b="1" dirty="0"/>
                  <a:t>!</a:t>
                </a:r>
              </a:p>
              <a:p>
                <a:pPr algn="just"/>
                <a:r>
                  <a:rPr lang="en-US" altLang="ko-KR" sz="2000" b="1" dirty="0"/>
                  <a:t>(15 </a:t>
                </a:r>
                <a:r>
                  <a:rPr lang="ko-KR" altLang="en-US" sz="2000" b="1" dirty="0"/>
                  <a:t>회복</a:t>
                </a:r>
                <a:r>
                  <a:rPr lang="en-US" altLang="ko-KR" sz="2000" b="1" dirty="0"/>
                  <a:t>)</a:t>
                </a:r>
              </a:p>
              <a:p>
                <a:pPr algn="just"/>
                <a:r>
                  <a:rPr lang="ko-KR" altLang="en-US" sz="2000" b="1" dirty="0">
                    <a:solidFill>
                      <a:srgbClr val="FF0000"/>
                    </a:solidFill>
                  </a:rPr>
                  <a:t>적군</a:t>
                </a:r>
                <a:r>
                  <a:rPr lang="en-US" altLang="ko-KR" sz="2000" b="1" dirty="0">
                    <a:solidFill>
                      <a:srgbClr val="FF0000"/>
                    </a:solidFill>
                  </a:rPr>
                  <a:t>2</a:t>
                </a:r>
                <a:r>
                  <a:rPr lang="ko-KR" altLang="en-US" sz="2000" dirty="0"/>
                  <a:t>이</a:t>
                </a:r>
                <a:r>
                  <a:rPr lang="en-US" altLang="ko-KR" sz="2000" dirty="0"/>
                  <a:t>(</a:t>
                </a:r>
                <a:r>
                  <a:rPr lang="ko-KR" altLang="en-US" sz="2000" dirty="0"/>
                  <a:t>가</a:t>
                </a:r>
                <a:r>
                  <a:rPr lang="en-US" altLang="ko-KR" sz="2000" dirty="0"/>
                  <a:t>) </a:t>
                </a:r>
                <a:r>
                  <a:rPr lang="ko-KR" altLang="en-US" sz="2000" b="1" dirty="0">
                    <a:solidFill>
                      <a:schemeClr val="accent6"/>
                    </a:solidFill>
                  </a:rPr>
                  <a:t>아군</a:t>
                </a:r>
                <a:r>
                  <a:rPr lang="en-US" altLang="ko-KR" sz="2000" b="1" dirty="0">
                    <a:solidFill>
                      <a:schemeClr val="accent6"/>
                    </a:solidFill>
                  </a:rPr>
                  <a:t>4</a:t>
                </a:r>
                <a:r>
                  <a:rPr lang="ko-KR" altLang="en-US" sz="2000" dirty="0"/>
                  <a:t>을</a:t>
                </a:r>
                <a:r>
                  <a:rPr lang="en-US" altLang="ko-KR" sz="2000" dirty="0"/>
                  <a:t>(</a:t>
                </a:r>
                <a:r>
                  <a:rPr lang="ko-KR" altLang="en-US" sz="2000" dirty="0"/>
                  <a:t>를</a:t>
                </a:r>
                <a:r>
                  <a:rPr lang="en-US" altLang="ko-KR" sz="2000" dirty="0"/>
                  <a:t>) </a:t>
                </a:r>
                <a:r>
                  <a:rPr lang="ko-KR" altLang="en-US" sz="2000" dirty="0"/>
                  <a:t>공격</a:t>
                </a:r>
                <a:r>
                  <a:rPr lang="en-US" altLang="ko-KR" sz="2000" dirty="0"/>
                  <a:t>!</a:t>
                </a:r>
              </a:p>
              <a:p>
                <a:pPr algn="just"/>
                <a:r>
                  <a:rPr lang="en-US" altLang="ko-KR" sz="2000" dirty="0"/>
                  <a:t>(40 </a:t>
                </a:r>
                <a:r>
                  <a:rPr lang="ko-KR" altLang="en-US" sz="2000" dirty="0" err="1"/>
                  <a:t>데미지</a:t>
                </a:r>
                <a:r>
                  <a:rPr lang="en-US" altLang="ko-KR" sz="2000" dirty="0"/>
                  <a:t>)</a:t>
                </a:r>
                <a:endParaRPr lang="ko-KR" altLang="en-US" sz="2000" dirty="0"/>
              </a:p>
              <a:p>
                <a:pPr algn="just"/>
                <a:endParaRPr lang="ko-KR" altLang="en-US" sz="2000" b="1" dirty="0"/>
              </a:p>
            </p:txBody>
          </p:sp>
        </p:grp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96945EE3-53C2-02C7-A771-321AB51036F1}"/>
                </a:ext>
              </a:extLst>
            </p:cNvPr>
            <p:cNvSpPr/>
            <p:nvPr/>
          </p:nvSpPr>
          <p:spPr>
            <a:xfrm>
              <a:off x="321053" y="2260786"/>
              <a:ext cx="208142" cy="548053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19173766-AAC9-D515-B82E-805E8BFB39C5}"/>
                </a:ext>
              </a:extLst>
            </p:cNvPr>
            <p:cNvSpPr/>
            <p:nvPr/>
          </p:nvSpPr>
          <p:spPr>
            <a:xfrm>
              <a:off x="107996" y="1345560"/>
              <a:ext cx="649480" cy="64948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9895731-EE84-E626-5EBE-EB25787CDC73}"/>
                </a:ext>
              </a:extLst>
            </p:cNvPr>
            <p:cNvSpPr txBox="1"/>
            <p:nvPr/>
          </p:nvSpPr>
          <p:spPr>
            <a:xfrm>
              <a:off x="0" y="75111"/>
              <a:ext cx="4019284" cy="646331"/>
            </a:xfrm>
            <a:prstGeom prst="rect">
              <a:avLst/>
            </a:prstGeom>
            <a:gradFill flip="none" rotWithShape="1">
              <a:gsLst>
                <a:gs pos="0">
                  <a:schemeClr val="tx1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  <a:effectLst>
              <a:outerShdw blurRad="50800" dist="38100" dir="2700000" algn="tl" rotWithShape="0">
                <a:prstClr val="black">
                  <a:alpha val="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ko-KR" altLang="en-US" sz="3600" b="1" dirty="0">
                  <a:solidFill>
                    <a:schemeClr val="bg1"/>
                  </a:solidFill>
                </a:rPr>
                <a:t>신성한 숲 </a:t>
              </a:r>
              <a:r>
                <a:rPr lang="en-US" altLang="ko-KR" sz="2200" b="1" dirty="0">
                  <a:solidFill>
                    <a:schemeClr val="bg1"/>
                  </a:solidFill>
                </a:rPr>
                <a:t>( 1 / 3 )</a:t>
              </a:r>
              <a:endParaRPr lang="ko-KR" altLang="en-US" sz="2200" b="1" dirty="0">
                <a:solidFill>
                  <a:schemeClr val="bg1"/>
                </a:solidFill>
              </a:endParaRPr>
            </a:p>
          </p:txBody>
        </p:sp>
        <p:sp>
          <p:nvSpPr>
            <p:cNvPr id="25" name="등호 152">
              <a:extLst>
                <a:ext uri="{FF2B5EF4-FFF2-40B4-BE49-F238E27FC236}">
                  <a16:creationId xmlns:a16="http://schemas.microsoft.com/office/drawing/2014/main" id="{6F68ED19-5AB0-C4AA-3F93-2E7F1F8CAC0E}"/>
                </a:ext>
              </a:extLst>
            </p:cNvPr>
            <p:cNvSpPr/>
            <p:nvPr/>
          </p:nvSpPr>
          <p:spPr>
            <a:xfrm rot="5400000">
              <a:off x="17482394" y="64593"/>
              <a:ext cx="754624" cy="680518"/>
            </a:xfrm>
            <a:prstGeom prst="mathEqual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>
                <a:solidFill>
                  <a:schemeClr val="tx1"/>
                </a:solidFill>
              </a:endParaRPr>
            </a:p>
          </p:txBody>
        </p: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56B39E80-8A27-A196-80BD-A9C1A1837C7D}"/>
                </a:ext>
              </a:extLst>
            </p:cNvPr>
            <p:cNvGrpSpPr/>
            <p:nvPr/>
          </p:nvGrpSpPr>
          <p:grpSpPr>
            <a:xfrm>
              <a:off x="16239082" y="111429"/>
              <a:ext cx="1509212" cy="646332"/>
              <a:chOff x="6691451" y="2387127"/>
              <a:chExt cx="754606" cy="323166"/>
            </a:xfrm>
          </p:grpSpPr>
          <p:sp>
            <p:nvSpPr>
              <p:cNvPr id="87" name="이등변 삼각형 86">
                <a:extLst>
                  <a:ext uri="{FF2B5EF4-FFF2-40B4-BE49-F238E27FC236}">
                    <a16:creationId xmlns:a16="http://schemas.microsoft.com/office/drawing/2014/main" id="{6D9D974C-86D6-7A91-D1C6-CBF5EE033FD5}"/>
                  </a:ext>
                </a:extLst>
              </p:cNvPr>
              <p:cNvSpPr/>
              <p:nvPr/>
            </p:nvSpPr>
            <p:spPr>
              <a:xfrm rot="5400000">
                <a:off x="6780541" y="2431912"/>
                <a:ext cx="249530" cy="225437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600"/>
              </a:p>
            </p:txBody>
          </p: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BE60195E-0480-E9E1-9D81-63C1FFB2E4A3}"/>
                  </a:ext>
                </a:extLst>
              </p:cNvPr>
              <p:cNvSpPr txBox="1"/>
              <p:nvPr/>
            </p:nvSpPr>
            <p:spPr>
              <a:xfrm>
                <a:off x="6942165" y="2387127"/>
                <a:ext cx="503892" cy="3231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600" b="1" dirty="0">
                    <a:solidFill>
                      <a:schemeClr val="bg1"/>
                    </a:solidFill>
                  </a:rPr>
                  <a:t>X 3</a:t>
                </a:r>
                <a:endParaRPr lang="ko-KR" altLang="en-US" sz="36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9" name="이등변 삼각형 88">
                <a:extLst>
                  <a:ext uri="{FF2B5EF4-FFF2-40B4-BE49-F238E27FC236}">
                    <a16:creationId xmlns:a16="http://schemas.microsoft.com/office/drawing/2014/main" id="{0BDE18C2-4A91-9423-90FB-ACDD75707B24}"/>
                  </a:ext>
                </a:extLst>
              </p:cNvPr>
              <p:cNvSpPr/>
              <p:nvPr/>
            </p:nvSpPr>
            <p:spPr>
              <a:xfrm rot="5400000">
                <a:off x="6679404" y="2424449"/>
                <a:ext cx="249532" cy="225438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600"/>
              </a:p>
            </p:txBody>
          </p: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04D39C0D-FEA4-BFA8-A357-F006C5735C28}"/>
                </a:ext>
              </a:extLst>
            </p:cNvPr>
            <p:cNvGrpSpPr/>
            <p:nvPr/>
          </p:nvGrpSpPr>
          <p:grpSpPr>
            <a:xfrm>
              <a:off x="87924" y="2925566"/>
              <a:ext cx="674396" cy="674396"/>
              <a:chOff x="3215640" y="1858243"/>
              <a:chExt cx="632751" cy="632751"/>
            </a:xfrm>
          </p:grpSpPr>
          <p:sp>
            <p:nvSpPr>
              <p:cNvPr id="85" name="타원 84">
                <a:extLst>
                  <a:ext uri="{FF2B5EF4-FFF2-40B4-BE49-F238E27FC236}">
                    <a16:creationId xmlns:a16="http://schemas.microsoft.com/office/drawing/2014/main" id="{FA95DE94-E7EC-E3C1-C8FE-1D7640FE7197}"/>
                  </a:ext>
                </a:extLst>
              </p:cNvPr>
              <p:cNvSpPr/>
              <p:nvPr/>
            </p:nvSpPr>
            <p:spPr>
              <a:xfrm>
                <a:off x="3215640" y="1858243"/>
                <a:ext cx="632751" cy="63275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600"/>
              </a:p>
            </p:txBody>
          </p:sp>
          <p:pic>
            <p:nvPicPr>
              <p:cNvPr id="86" name="그림 85">
                <a:extLst>
                  <a:ext uri="{FF2B5EF4-FFF2-40B4-BE49-F238E27FC236}">
                    <a16:creationId xmlns:a16="http://schemas.microsoft.com/office/drawing/2014/main" id="{D5D55FB5-941E-161B-E366-3A163A80F3E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6088" t="63845" r="47289" b="20742"/>
              <a:stretch/>
            </p:blipFill>
            <p:spPr>
              <a:xfrm>
                <a:off x="3259553" y="1867373"/>
                <a:ext cx="544925" cy="614490"/>
              </a:xfrm>
              <a:prstGeom prst="rect">
                <a:avLst/>
              </a:prstGeom>
            </p:spPr>
          </p:pic>
        </p:grp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65B22D29-0976-4D42-1EE0-A315158B7424}"/>
                </a:ext>
              </a:extLst>
            </p:cNvPr>
            <p:cNvGrpSpPr/>
            <p:nvPr/>
          </p:nvGrpSpPr>
          <p:grpSpPr>
            <a:xfrm>
              <a:off x="87924" y="5921438"/>
              <a:ext cx="674396" cy="674396"/>
              <a:chOff x="3215640" y="1858243"/>
              <a:chExt cx="632751" cy="632751"/>
            </a:xfrm>
          </p:grpSpPr>
          <p:sp>
            <p:nvSpPr>
              <p:cNvPr id="83" name="타원 82">
                <a:extLst>
                  <a:ext uri="{FF2B5EF4-FFF2-40B4-BE49-F238E27FC236}">
                    <a16:creationId xmlns:a16="http://schemas.microsoft.com/office/drawing/2014/main" id="{267576F5-44E0-5621-04C5-509147810DCD}"/>
                  </a:ext>
                </a:extLst>
              </p:cNvPr>
              <p:cNvSpPr/>
              <p:nvPr/>
            </p:nvSpPr>
            <p:spPr>
              <a:xfrm>
                <a:off x="3215640" y="1858243"/>
                <a:ext cx="632751" cy="63275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600"/>
              </a:p>
            </p:txBody>
          </p:sp>
          <p:pic>
            <p:nvPicPr>
              <p:cNvPr id="84" name="그림 83">
                <a:extLst>
                  <a:ext uri="{FF2B5EF4-FFF2-40B4-BE49-F238E27FC236}">
                    <a16:creationId xmlns:a16="http://schemas.microsoft.com/office/drawing/2014/main" id="{D9ECD19A-DDB6-46F6-3997-4C857010874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6088" t="63845" r="47289" b="20742"/>
              <a:stretch/>
            </p:blipFill>
            <p:spPr>
              <a:xfrm>
                <a:off x="3259553" y="1867373"/>
                <a:ext cx="544925" cy="614490"/>
              </a:xfrm>
              <a:prstGeom prst="rect">
                <a:avLst/>
              </a:prstGeom>
            </p:spPr>
          </p:pic>
        </p:grp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2D4A5D29-7C99-F0AC-EF77-5E88CDA9A3B2}"/>
                </a:ext>
              </a:extLst>
            </p:cNvPr>
            <p:cNvGrpSpPr/>
            <p:nvPr/>
          </p:nvGrpSpPr>
          <p:grpSpPr>
            <a:xfrm>
              <a:off x="87924" y="5274766"/>
              <a:ext cx="674396" cy="674396"/>
              <a:chOff x="3335767" y="2851645"/>
              <a:chExt cx="458664" cy="458664"/>
            </a:xfrm>
          </p:grpSpPr>
          <p:sp>
            <p:nvSpPr>
              <p:cNvPr id="81" name="타원 80">
                <a:extLst>
                  <a:ext uri="{FF2B5EF4-FFF2-40B4-BE49-F238E27FC236}">
                    <a16:creationId xmlns:a16="http://schemas.microsoft.com/office/drawing/2014/main" id="{34F97A8D-D31B-652E-467F-32B129138530}"/>
                  </a:ext>
                </a:extLst>
              </p:cNvPr>
              <p:cNvSpPr/>
              <p:nvPr/>
            </p:nvSpPr>
            <p:spPr>
              <a:xfrm>
                <a:off x="3335767" y="2851645"/>
                <a:ext cx="458664" cy="45866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600"/>
              </a:p>
            </p:txBody>
          </p:sp>
          <p:pic>
            <p:nvPicPr>
              <p:cNvPr id="82" name="그림 81">
                <a:extLst>
                  <a:ext uri="{FF2B5EF4-FFF2-40B4-BE49-F238E27FC236}">
                    <a16:creationId xmlns:a16="http://schemas.microsoft.com/office/drawing/2014/main" id="{375BD579-69DC-015B-20ED-816920975FC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5048" t="41043" r="16427" b="34555"/>
              <a:stretch/>
            </p:blipFill>
            <p:spPr>
              <a:xfrm>
                <a:off x="3340309" y="2867617"/>
                <a:ext cx="449580" cy="426720"/>
              </a:xfrm>
              <a:prstGeom prst="rect">
                <a:avLst/>
              </a:prstGeom>
            </p:spPr>
          </p:pic>
        </p:grp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13832AA4-02C0-6DFE-302D-8E2D41D366DB}"/>
                </a:ext>
              </a:extLst>
            </p:cNvPr>
            <p:cNvGrpSpPr/>
            <p:nvPr/>
          </p:nvGrpSpPr>
          <p:grpSpPr>
            <a:xfrm>
              <a:off x="87924" y="6981662"/>
              <a:ext cx="674396" cy="674396"/>
              <a:chOff x="3335767" y="2851645"/>
              <a:chExt cx="458664" cy="458664"/>
            </a:xfrm>
          </p:grpSpPr>
          <p:sp>
            <p:nvSpPr>
              <p:cNvPr id="79" name="타원 78">
                <a:extLst>
                  <a:ext uri="{FF2B5EF4-FFF2-40B4-BE49-F238E27FC236}">
                    <a16:creationId xmlns:a16="http://schemas.microsoft.com/office/drawing/2014/main" id="{191A362D-69D4-07EB-8BB0-261FF6EC1CF5}"/>
                  </a:ext>
                </a:extLst>
              </p:cNvPr>
              <p:cNvSpPr/>
              <p:nvPr/>
            </p:nvSpPr>
            <p:spPr>
              <a:xfrm>
                <a:off x="3335767" y="2851645"/>
                <a:ext cx="458664" cy="45866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600"/>
              </a:p>
            </p:txBody>
          </p:sp>
          <p:pic>
            <p:nvPicPr>
              <p:cNvPr id="80" name="그림 79">
                <a:extLst>
                  <a:ext uri="{FF2B5EF4-FFF2-40B4-BE49-F238E27FC236}">
                    <a16:creationId xmlns:a16="http://schemas.microsoft.com/office/drawing/2014/main" id="{587FCCB5-6F06-3CF3-6B52-0958651C83D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5048" t="41043" r="16427" b="34555"/>
              <a:stretch/>
            </p:blipFill>
            <p:spPr>
              <a:xfrm>
                <a:off x="3340309" y="2867617"/>
                <a:ext cx="449580" cy="426720"/>
              </a:xfrm>
              <a:prstGeom prst="rect">
                <a:avLst/>
              </a:prstGeom>
            </p:spPr>
          </p:pic>
        </p:grp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059630E7-0C57-603C-0B44-7BB33679B1E4}"/>
                </a:ext>
              </a:extLst>
            </p:cNvPr>
            <p:cNvGrpSpPr/>
            <p:nvPr/>
          </p:nvGrpSpPr>
          <p:grpSpPr>
            <a:xfrm>
              <a:off x="87924" y="2568882"/>
              <a:ext cx="674396" cy="674396"/>
              <a:chOff x="3335767" y="2851645"/>
              <a:chExt cx="458664" cy="458664"/>
            </a:xfrm>
          </p:grpSpPr>
          <p:sp>
            <p:nvSpPr>
              <p:cNvPr id="77" name="타원 76">
                <a:extLst>
                  <a:ext uri="{FF2B5EF4-FFF2-40B4-BE49-F238E27FC236}">
                    <a16:creationId xmlns:a16="http://schemas.microsoft.com/office/drawing/2014/main" id="{59D4818C-5E94-E038-4C99-C326DECCDABC}"/>
                  </a:ext>
                </a:extLst>
              </p:cNvPr>
              <p:cNvSpPr/>
              <p:nvPr/>
            </p:nvSpPr>
            <p:spPr>
              <a:xfrm>
                <a:off x="3335767" y="2851645"/>
                <a:ext cx="458664" cy="45866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600"/>
              </a:p>
            </p:txBody>
          </p:sp>
          <p:pic>
            <p:nvPicPr>
              <p:cNvPr id="78" name="그림 77">
                <a:extLst>
                  <a:ext uri="{FF2B5EF4-FFF2-40B4-BE49-F238E27FC236}">
                    <a16:creationId xmlns:a16="http://schemas.microsoft.com/office/drawing/2014/main" id="{72DB3DD7-4BF5-F8C2-1FA6-68A91F9CFEC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5048" t="41043" r="16427" b="34555"/>
              <a:stretch/>
            </p:blipFill>
            <p:spPr>
              <a:xfrm>
                <a:off x="3340309" y="2867617"/>
                <a:ext cx="449580" cy="426720"/>
              </a:xfrm>
              <a:prstGeom prst="rect">
                <a:avLst/>
              </a:prstGeom>
            </p:spPr>
          </p:pic>
        </p:grp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7F3A4A3C-EDEE-69D0-5402-42D5657F5FC8}"/>
                </a:ext>
              </a:extLst>
            </p:cNvPr>
            <p:cNvGrpSpPr/>
            <p:nvPr/>
          </p:nvGrpSpPr>
          <p:grpSpPr>
            <a:xfrm>
              <a:off x="87924" y="4922814"/>
              <a:ext cx="674396" cy="674396"/>
              <a:chOff x="3215640" y="1858243"/>
              <a:chExt cx="632751" cy="632751"/>
            </a:xfrm>
          </p:grpSpPr>
          <p:sp>
            <p:nvSpPr>
              <p:cNvPr id="75" name="타원 74">
                <a:extLst>
                  <a:ext uri="{FF2B5EF4-FFF2-40B4-BE49-F238E27FC236}">
                    <a16:creationId xmlns:a16="http://schemas.microsoft.com/office/drawing/2014/main" id="{29B4E1D1-64B4-F22D-ED3A-5226B963FCB0}"/>
                  </a:ext>
                </a:extLst>
              </p:cNvPr>
              <p:cNvSpPr/>
              <p:nvPr/>
            </p:nvSpPr>
            <p:spPr>
              <a:xfrm>
                <a:off x="3215640" y="1858243"/>
                <a:ext cx="632751" cy="63275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600"/>
              </a:p>
            </p:txBody>
          </p:sp>
          <p:pic>
            <p:nvPicPr>
              <p:cNvPr id="76" name="그림 75">
                <a:extLst>
                  <a:ext uri="{FF2B5EF4-FFF2-40B4-BE49-F238E27FC236}">
                    <a16:creationId xmlns:a16="http://schemas.microsoft.com/office/drawing/2014/main" id="{196A5F33-810C-FC56-E877-F063E1F59B5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6088" t="63845" r="47289" b="20742"/>
              <a:stretch/>
            </p:blipFill>
            <p:spPr>
              <a:xfrm>
                <a:off x="3259553" y="1867373"/>
                <a:ext cx="544925" cy="614490"/>
              </a:xfrm>
              <a:prstGeom prst="rect">
                <a:avLst/>
              </a:prstGeom>
            </p:spPr>
          </p:pic>
        </p:grp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F34161B5-BA37-B4B4-02F3-BADE58D4AA51}"/>
                </a:ext>
              </a:extLst>
            </p:cNvPr>
            <p:cNvGrpSpPr/>
            <p:nvPr/>
          </p:nvGrpSpPr>
          <p:grpSpPr>
            <a:xfrm>
              <a:off x="87924" y="4325854"/>
              <a:ext cx="674396" cy="674396"/>
              <a:chOff x="3335767" y="2851645"/>
              <a:chExt cx="458664" cy="458664"/>
            </a:xfrm>
          </p:grpSpPr>
          <p:sp>
            <p:nvSpPr>
              <p:cNvPr id="73" name="타원 72">
                <a:extLst>
                  <a:ext uri="{FF2B5EF4-FFF2-40B4-BE49-F238E27FC236}">
                    <a16:creationId xmlns:a16="http://schemas.microsoft.com/office/drawing/2014/main" id="{501652A1-DC29-E2D5-A3FA-D2D3D77DA3E8}"/>
                  </a:ext>
                </a:extLst>
              </p:cNvPr>
              <p:cNvSpPr/>
              <p:nvPr/>
            </p:nvSpPr>
            <p:spPr>
              <a:xfrm>
                <a:off x="3335767" y="2851645"/>
                <a:ext cx="458664" cy="45866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600"/>
              </a:p>
            </p:txBody>
          </p:sp>
          <p:pic>
            <p:nvPicPr>
              <p:cNvPr id="74" name="그림 73">
                <a:extLst>
                  <a:ext uri="{FF2B5EF4-FFF2-40B4-BE49-F238E27FC236}">
                    <a16:creationId xmlns:a16="http://schemas.microsoft.com/office/drawing/2014/main" id="{2E5D5749-6F23-99EA-2A9A-D08504EF025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5048" t="41043" r="16427" b="34555"/>
              <a:stretch/>
            </p:blipFill>
            <p:spPr>
              <a:xfrm>
                <a:off x="3340309" y="2867617"/>
                <a:ext cx="449580" cy="426720"/>
              </a:xfrm>
              <a:prstGeom prst="rect">
                <a:avLst/>
              </a:prstGeom>
            </p:spPr>
          </p:pic>
        </p:grpSp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358F3961-194F-A19C-118C-AAF4C0AFC603}"/>
                </a:ext>
              </a:extLst>
            </p:cNvPr>
            <p:cNvGrpSpPr/>
            <p:nvPr/>
          </p:nvGrpSpPr>
          <p:grpSpPr>
            <a:xfrm>
              <a:off x="87924" y="3924190"/>
              <a:ext cx="674396" cy="674396"/>
              <a:chOff x="3215640" y="1858243"/>
              <a:chExt cx="632751" cy="632751"/>
            </a:xfrm>
          </p:grpSpPr>
          <p:sp>
            <p:nvSpPr>
              <p:cNvPr id="71" name="타원 70">
                <a:extLst>
                  <a:ext uri="{FF2B5EF4-FFF2-40B4-BE49-F238E27FC236}">
                    <a16:creationId xmlns:a16="http://schemas.microsoft.com/office/drawing/2014/main" id="{8E5B120B-11B6-90C8-385F-FD9F2F484A3F}"/>
                  </a:ext>
                </a:extLst>
              </p:cNvPr>
              <p:cNvSpPr/>
              <p:nvPr/>
            </p:nvSpPr>
            <p:spPr>
              <a:xfrm>
                <a:off x="3215640" y="1858243"/>
                <a:ext cx="632751" cy="63275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600"/>
              </a:p>
            </p:txBody>
          </p:sp>
          <p:pic>
            <p:nvPicPr>
              <p:cNvPr id="72" name="그림 71">
                <a:extLst>
                  <a:ext uri="{FF2B5EF4-FFF2-40B4-BE49-F238E27FC236}">
                    <a16:creationId xmlns:a16="http://schemas.microsoft.com/office/drawing/2014/main" id="{1E75C765-335E-CEAD-E6B6-4E089025429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6088" t="63845" r="47289" b="20742"/>
              <a:stretch/>
            </p:blipFill>
            <p:spPr>
              <a:xfrm>
                <a:off x="3259553" y="1867373"/>
                <a:ext cx="544925" cy="614490"/>
              </a:xfrm>
              <a:prstGeom prst="rect">
                <a:avLst/>
              </a:prstGeom>
            </p:spPr>
          </p:pic>
        </p:grpSp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495A75D4-0D52-30A3-67E8-30A68FB2306F}"/>
                </a:ext>
              </a:extLst>
            </p:cNvPr>
            <p:cNvGrpSpPr/>
            <p:nvPr/>
          </p:nvGrpSpPr>
          <p:grpSpPr>
            <a:xfrm>
              <a:off x="87924" y="1926942"/>
              <a:ext cx="674396" cy="674396"/>
              <a:chOff x="3215640" y="1858243"/>
              <a:chExt cx="632751" cy="632751"/>
            </a:xfrm>
          </p:grpSpPr>
          <p:sp>
            <p:nvSpPr>
              <p:cNvPr id="69" name="타원 68">
                <a:extLst>
                  <a:ext uri="{FF2B5EF4-FFF2-40B4-BE49-F238E27FC236}">
                    <a16:creationId xmlns:a16="http://schemas.microsoft.com/office/drawing/2014/main" id="{75323D5A-883F-5580-3E23-7EFDF14CF2A9}"/>
                  </a:ext>
                </a:extLst>
              </p:cNvPr>
              <p:cNvSpPr/>
              <p:nvPr/>
            </p:nvSpPr>
            <p:spPr>
              <a:xfrm>
                <a:off x="3215640" y="1858243"/>
                <a:ext cx="632751" cy="63275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600"/>
              </a:p>
            </p:txBody>
          </p:sp>
          <p:pic>
            <p:nvPicPr>
              <p:cNvPr id="70" name="그림 69">
                <a:extLst>
                  <a:ext uri="{FF2B5EF4-FFF2-40B4-BE49-F238E27FC236}">
                    <a16:creationId xmlns:a16="http://schemas.microsoft.com/office/drawing/2014/main" id="{AAC7B339-DE39-869B-49E6-656487248B8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6088" t="63845" r="47289" b="20742"/>
              <a:stretch/>
            </p:blipFill>
            <p:spPr>
              <a:xfrm>
                <a:off x="3259553" y="1867373"/>
                <a:ext cx="544925" cy="614490"/>
              </a:xfrm>
              <a:prstGeom prst="rect">
                <a:avLst/>
              </a:prstGeom>
            </p:spPr>
          </p:pic>
        </p:grpSp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AD8F879E-8095-68EF-3480-CF819CAB46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215" t="61155" r="41472"/>
            <a:stretch/>
          </p:blipFill>
          <p:spPr>
            <a:xfrm>
              <a:off x="3920606" y="2667959"/>
              <a:ext cx="2033024" cy="2027330"/>
            </a:xfrm>
            <a:prstGeom prst="rect">
              <a:avLst/>
            </a:prstGeom>
          </p:spPr>
        </p:pic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C00B201B-0003-5A01-BD79-B6C5F698EC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215" t="61155" r="41472"/>
            <a:stretch/>
          </p:blipFill>
          <p:spPr>
            <a:xfrm>
              <a:off x="2075938" y="1837219"/>
              <a:ext cx="2033024" cy="2027330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BE1A05E8-D767-5440-290A-D1B509C40B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215" t="61155" r="41472"/>
            <a:stretch/>
          </p:blipFill>
          <p:spPr>
            <a:xfrm>
              <a:off x="2009642" y="3730753"/>
              <a:ext cx="2033024" cy="2027330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9D90ED55-F14D-7324-7BCF-1A6FE7EE09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215" t="61155" r="41472"/>
            <a:stretch/>
          </p:blipFill>
          <p:spPr>
            <a:xfrm>
              <a:off x="1943346" y="5624287"/>
              <a:ext cx="2033024" cy="2027330"/>
            </a:xfrm>
            <a:prstGeom prst="rect">
              <a:avLst/>
            </a:prstGeom>
          </p:spPr>
        </p:pic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CA96E6FF-3DD8-8C04-71AC-40F4A420B3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215" t="61155" r="41472"/>
            <a:stretch/>
          </p:blipFill>
          <p:spPr>
            <a:xfrm>
              <a:off x="4068838" y="4907773"/>
              <a:ext cx="2033024" cy="2027330"/>
            </a:xfrm>
            <a:prstGeom prst="rect">
              <a:avLst/>
            </a:prstGeom>
          </p:spPr>
        </p:pic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25B9A9FE-3716-34D2-2B08-336ED4C71D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658" t="34947"/>
            <a:stretch/>
          </p:blipFill>
          <p:spPr>
            <a:xfrm>
              <a:off x="9605834" y="2925566"/>
              <a:ext cx="2187772" cy="1997012"/>
            </a:xfrm>
            <a:prstGeom prst="rect">
              <a:avLst/>
            </a:prstGeom>
          </p:spPr>
        </p:pic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0C4266B2-DD04-5F5A-2E14-7EFF7FC0DB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658" t="34947"/>
            <a:stretch/>
          </p:blipFill>
          <p:spPr>
            <a:xfrm>
              <a:off x="9558188" y="4984650"/>
              <a:ext cx="2187772" cy="1997012"/>
            </a:xfrm>
            <a:prstGeom prst="rect">
              <a:avLst/>
            </a:prstGeom>
          </p:spPr>
        </p:pic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780A40EA-97AA-6021-8900-10406F035C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658" t="34947"/>
            <a:stretch/>
          </p:blipFill>
          <p:spPr>
            <a:xfrm>
              <a:off x="11513918" y="2069764"/>
              <a:ext cx="2187772" cy="1997012"/>
            </a:xfrm>
            <a:prstGeom prst="rect">
              <a:avLst/>
            </a:prstGeom>
          </p:spPr>
        </p:pic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E34CB333-31D0-EB03-81E7-D072F00B32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658" t="34947"/>
            <a:stretch/>
          </p:blipFill>
          <p:spPr>
            <a:xfrm>
              <a:off x="11513918" y="3891794"/>
              <a:ext cx="2187772" cy="1997012"/>
            </a:xfrm>
            <a:prstGeom prst="rect">
              <a:avLst/>
            </a:prstGeom>
          </p:spPr>
        </p:pic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89420B2D-5D5B-C03D-BE57-BDE8468531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658" t="34947"/>
            <a:stretch/>
          </p:blipFill>
          <p:spPr>
            <a:xfrm>
              <a:off x="11513918" y="5713824"/>
              <a:ext cx="2187772" cy="1997012"/>
            </a:xfrm>
            <a:prstGeom prst="rect">
              <a:avLst/>
            </a:prstGeom>
          </p:spPr>
        </p:pic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58B56688-85C2-C31A-DD5A-5C1CC3C1AF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33" t="20054" r="71479" b="72570"/>
            <a:stretch/>
          </p:blipFill>
          <p:spPr>
            <a:xfrm>
              <a:off x="2313345" y="1709734"/>
              <a:ext cx="1558210" cy="570612"/>
            </a:xfrm>
            <a:prstGeom prst="rect">
              <a:avLst/>
            </a:prstGeom>
          </p:spPr>
        </p:pic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0CD33CED-FC8F-7280-33FB-8B474D88E2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33" t="20054" r="71479" b="72570"/>
            <a:stretch/>
          </p:blipFill>
          <p:spPr>
            <a:xfrm>
              <a:off x="2283023" y="3572930"/>
              <a:ext cx="1558210" cy="570612"/>
            </a:xfrm>
            <a:prstGeom prst="rect">
              <a:avLst/>
            </a:prstGeom>
          </p:spPr>
        </p:pic>
        <p:pic>
          <p:nvPicPr>
            <p:cNvPr id="49" name="그림 48">
              <a:extLst>
                <a:ext uri="{FF2B5EF4-FFF2-40B4-BE49-F238E27FC236}">
                  <a16:creationId xmlns:a16="http://schemas.microsoft.com/office/drawing/2014/main" id="{ACB54375-3AE9-0C82-AB43-E397888CAB0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33" t="20054" r="71479" b="72570"/>
            <a:stretch/>
          </p:blipFill>
          <p:spPr>
            <a:xfrm>
              <a:off x="2215085" y="5474374"/>
              <a:ext cx="1558210" cy="570612"/>
            </a:xfrm>
            <a:prstGeom prst="rect">
              <a:avLst/>
            </a:prstGeom>
          </p:spPr>
        </p:pic>
        <p:pic>
          <p:nvPicPr>
            <p:cNvPr id="50" name="그림 49">
              <a:extLst>
                <a:ext uri="{FF2B5EF4-FFF2-40B4-BE49-F238E27FC236}">
                  <a16:creationId xmlns:a16="http://schemas.microsoft.com/office/drawing/2014/main" id="{F9FBB222-D978-5C44-3995-6E35F8FF77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33" t="20054" r="71479" b="72570"/>
            <a:stretch/>
          </p:blipFill>
          <p:spPr>
            <a:xfrm>
              <a:off x="4149087" y="2480928"/>
              <a:ext cx="1558210" cy="570612"/>
            </a:xfrm>
            <a:prstGeom prst="rect">
              <a:avLst/>
            </a:prstGeom>
          </p:spPr>
        </p:pic>
        <p:pic>
          <p:nvPicPr>
            <p:cNvPr id="51" name="그림 50">
              <a:extLst>
                <a:ext uri="{FF2B5EF4-FFF2-40B4-BE49-F238E27FC236}">
                  <a16:creationId xmlns:a16="http://schemas.microsoft.com/office/drawing/2014/main" id="{D0AAADFB-366C-A8C7-8505-D9BBA37C15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33" t="20054" r="71479" b="72570"/>
            <a:stretch/>
          </p:blipFill>
          <p:spPr>
            <a:xfrm>
              <a:off x="4306245" y="4776000"/>
              <a:ext cx="1558210" cy="570612"/>
            </a:xfrm>
            <a:prstGeom prst="rect">
              <a:avLst/>
            </a:prstGeom>
          </p:spPr>
        </p:pic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id="{1A590535-F07B-E16E-60B3-316446DC27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539" t="762" r="71682" b="94132"/>
            <a:stretch/>
          </p:blipFill>
          <p:spPr>
            <a:xfrm>
              <a:off x="9933945" y="2722859"/>
              <a:ext cx="1531550" cy="405414"/>
            </a:xfrm>
            <a:prstGeom prst="rect">
              <a:avLst/>
            </a:prstGeom>
          </p:spPr>
        </p:pic>
        <p:pic>
          <p:nvPicPr>
            <p:cNvPr id="53" name="그림 52">
              <a:extLst>
                <a:ext uri="{FF2B5EF4-FFF2-40B4-BE49-F238E27FC236}">
                  <a16:creationId xmlns:a16="http://schemas.microsoft.com/office/drawing/2014/main" id="{DC86D08C-A931-EC4A-5412-8B5DDAA80E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539" t="762" r="71682" b="94132"/>
            <a:stretch/>
          </p:blipFill>
          <p:spPr>
            <a:xfrm>
              <a:off x="9940669" y="4796933"/>
              <a:ext cx="1531550" cy="405414"/>
            </a:xfrm>
            <a:prstGeom prst="rect">
              <a:avLst/>
            </a:prstGeom>
          </p:spPr>
        </p:pic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205712FA-4A90-A800-B790-EEB6C2CA28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539" t="762" r="71682" b="94132"/>
            <a:stretch/>
          </p:blipFill>
          <p:spPr>
            <a:xfrm>
              <a:off x="11842029" y="1874933"/>
              <a:ext cx="1531550" cy="405414"/>
            </a:xfrm>
            <a:prstGeom prst="rect">
              <a:avLst/>
            </a:prstGeom>
          </p:spPr>
        </p:pic>
        <p:pic>
          <p:nvPicPr>
            <p:cNvPr id="55" name="그림 54">
              <a:extLst>
                <a:ext uri="{FF2B5EF4-FFF2-40B4-BE49-F238E27FC236}">
                  <a16:creationId xmlns:a16="http://schemas.microsoft.com/office/drawing/2014/main" id="{518AB6A9-D752-CFDE-8961-18E7FC6710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539" t="762" r="71682" b="94132"/>
            <a:stretch/>
          </p:blipFill>
          <p:spPr>
            <a:xfrm>
              <a:off x="11886131" y="3699549"/>
              <a:ext cx="1531550" cy="405414"/>
            </a:xfrm>
            <a:prstGeom prst="rect">
              <a:avLst/>
            </a:prstGeom>
          </p:spPr>
        </p:pic>
        <p:pic>
          <p:nvPicPr>
            <p:cNvPr id="56" name="그림 55">
              <a:extLst>
                <a:ext uri="{FF2B5EF4-FFF2-40B4-BE49-F238E27FC236}">
                  <a16:creationId xmlns:a16="http://schemas.microsoft.com/office/drawing/2014/main" id="{95B8C43F-8B68-1921-958B-ED07F649C9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539" t="762" r="71682" b="94132"/>
            <a:stretch/>
          </p:blipFill>
          <p:spPr>
            <a:xfrm>
              <a:off x="11886129" y="5532039"/>
              <a:ext cx="1531550" cy="405414"/>
            </a:xfrm>
            <a:prstGeom prst="rect">
              <a:avLst/>
            </a:prstGeom>
          </p:spPr>
        </p:pic>
        <p:pic>
          <p:nvPicPr>
            <p:cNvPr id="57" name="그림 56">
              <a:extLst>
                <a:ext uri="{FF2B5EF4-FFF2-40B4-BE49-F238E27FC236}">
                  <a16:creationId xmlns:a16="http://schemas.microsoft.com/office/drawing/2014/main" id="{D99C96D5-CF02-BADF-A8D9-FE39BD14CE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6" t="7287" r="81117" b="87039"/>
            <a:stretch/>
          </p:blipFill>
          <p:spPr>
            <a:xfrm>
              <a:off x="10455938" y="9217621"/>
              <a:ext cx="3809672" cy="1088474"/>
            </a:xfrm>
            <a:prstGeom prst="rect">
              <a:avLst/>
            </a:prstGeom>
          </p:spPr>
        </p:pic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A61F0504-2D82-74A9-5C14-9812E217EFEB}"/>
                </a:ext>
              </a:extLst>
            </p:cNvPr>
            <p:cNvSpPr txBox="1"/>
            <p:nvPr/>
          </p:nvSpPr>
          <p:spPr>
            <a:xfrm>
              <a:off x="11535350" y="8880099"/>
              <a:ext cx="165084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000" b="1" dirty="0">
                  <a:solidFill>
                    <a:schemeClr val="bg1"/>
                  </a:solidFill>
                </a:rPr>
                <a:t>(4/4)</a:t>
              </a:r>
              <a:endParaRPr lang="ko-KR" altLang="en-US" sz="4000" b="1" dirty="0">
                <a:solidFill>
                  <a:schemeClr val="bg1"/>
                </a:solidFill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18001340-5958-F878-53D4-8FB01CB0A853}"/>
                </a:ext>
              </a:extLst>
            </p:cNvPr>
            <p:cNvSpPr txBox="1"/>
            <p:nvPr/>
          </p:nvSpPr>
          <p:spPr>
            <a:xfrm>
              <a:off x="2230050" y="5459936"/>
              <a:ext cx="1650848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100" b="1" dirty="0">
                  <a:solidFill>
                    <a:schemeClr val="bg1"/>
                  </a:solidFill>
                </a:rPr>
                <a:t>100/100</a:t>
              </a:r>
              <a:endParaRPr lang="ko-KR" altLang="en-US" sz="2100" b="1" dirty="0">
                <a:solidFill>
                  <a:schemeClr val="bg1"/>
                </a:solidFill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2071EA24-9D09-83D0-58A0-0C8A27A9FF05}"/>
                </a:ext>
              </a:extLst>
            </p:cNvPr>
            <p:cNvSpPr txBox="1"/>
            <p:nvPr/>
          </p:nvSpPr>
          <p:spPr>
            <a:xfrm>
              <a:off x="2305212" y="3563790"/>
              <a:ext cx="1650848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100" b="1" dirty="0">
                  <a:solidFill>
                    <a:schemeClr val="bg1"/>
                  </a:solidFill>
                </a:rPr>
                <a:t>100/100</a:t>
              </a:r>
              <a:endParaRPr lang="ko-KR" altLang="en-US" sz="2100" b="1" dirty="0">
                <a:solidFill>
                  <a:schemeClr val="bg1"/>
                </a:solidFill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48E7AB51-FEE1-E960-C771-FB49D42E2A84}"/>
                </a:ext>
              </a:extLst>
            </p:cNvPr>
            <p:cNvSpPr txBox="1"/>
            <p:nvPr/>
          </p:nvSpPr>
          <p:spPr>
            <a:xfrm>
              <a:off x="2299544" y="1702550"/>
              <a:ext cx="1650848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100" b="1" dirty="0">
                  <a:solidFill>
                    <a:schemeClr val="bg1"/>
                  </a:solidFill>
                </a:rPr>
                <a:t>100/100</a:t>
              </a:r>
              <a:endParaRPr lang="ko-KR" altLang="en-US" sz="2100" b="1" dirty="0">
                <a:solidFill>
                  <a:schemeClr val="bg1"/>
                </a:solidFill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F2259C90-5DEA-923A-091A-A50FD65D95D1}"/>
                </a:ext>
              </a:extLst>
            </p:cNvPr>
            <p:cNvSpPr txBox="1"/>
            <p:nvPr/>
          </p:nvSpPr>
          <p:spPr>
            <a:xfrm>
              <a:off x="4149086" y="2478714"/>
              <a:ext cx="1650848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100" b="1" dirty="0">
                  <a:solidFill>
                    <a:schemeClr val="bg1"/>
                  </a:solidFill>
                </a:rPr>
                <a:t>100/100</a:t>
              </a:r>
              <a:endParaRPr lang="ko-KR" altLang="en-US" sz="2100" b="1" dirty="0">
                <a:solidFill>
                  <a:schemeClr val="bg1"/>
                </a:solidFill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C2DD2B2E-0574-4E86-EDCA-0B6E04D8A644}"/>
                </a:ext>
              </a:extLst>
            </p:cNvPr>
            <p:cNvSpPr txBox="1"/>
            <p:nvPr/>
          </p:nvSpPr>
          <p:spPr>
            <a:xfrm>
              <a:off x="4274764" y="4761944"/>
              <a:ext cx="1650848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100" b="1" dirty="0">
                  <a:solidFill>
                    <a:schemeClr val="bg1"/>
                  </a:solidFill>
                </a:rPr>
                <a:t>100/100</a:t>
              </a:r>
              <a:endParaRPr lang="ko-KR" altLang="en-US" sz="2100" b="1" dirty="0">
                <a:solidFill>
                  <a:schemeClr val="bg1"/>
                </a:solidFill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EDB635AF-C6EA-A9A3-6D2B-08C48AD9961A}"/>
                </a:ext>
              </a:extLst>
            </p:cNvPr>
            <p:cNvSpPr txBox="1"/>
            <p:nvPr/>
          </p:nvSpPr>
          <p:spPr>
            <a:xfrm>
              <a:off x="9884502" y="2623930"/>
              <a:ext cx="1650848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100" b="1" dirty="0">
                  <a:solidFill>
                    <a:schemeClr val="bg1"/>
                  </a:solidFill>
                </a:rPr>
                <a:t>100/100</a:t>
              </a:r>
              <a:endParaRPr lang="ko-KR" altLang="en-US" sz="2100" b="1" dirty="0">
                <a:solidFill>
                  <a:schemeClr val="bg1"/>
                </a:solidFill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40EF675E-F5E7-2432-89A6-0688F1198426}"/>
                </a:ext>
              </a:extLst>
            </p:cNvPr>
            <p:cNvSpPr txBox="1"/>
            <p:nvPr/>
          </p:nvSpPr>
          <p:spPr>
            <a:xfrm>
              <a:off x="9894880" y="4775320"/>
              <a:ext cx="1650848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100" b="1" dirty="0">
                  <a:solidFill>
                    <a:schemeClr val="bg1"/>
                  </a:solidFill>
                </a:rPr>
                <a:t>100/100</a:t>
              </a:r>
              <a:endParaRPr lang="ko-KR" altLang="en-US" sz="2100" b="1" dirty="0">
                <a:solidFill>
                  <a:schemeClr val="bg1"/>
                </a:solidFill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B66BAD09-E8BD-1137-5DEE-33B7B975D140}"/>
                </a:ext>
              </a:extLst>
            </p:cNvPr>
            <p:cNvSpPr txBox="1"/>
            <p:nvPr/>
          </p:nvSpPr>
          <p:spPr>
            <a:xfrm>
              <a:off x="11761792" y="1821388"/>
              <a:ext cx="1650848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100" b="1" dirty="0">
                  <a:solidFill>
                    <a:schemeClr val="bg1"/>
                  </a:solidFill>
                </a:rPr>
                <a:t>100/100</a:t>
              </a:r>
              <a:endParaRPr lang="ko-KR" altLang="en-US" sz="2100" b="1" dirty="0">
                <a:solidFill>
                  <a:schemeClr val="bg1"/>
                </a:solidFill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F4948A5F-A9FA-FC3D-FB9E-8F52030153EC}"/>
                </a:ext>
              </a:extLst>
            </p:cNvPr>
            <p:cNvSpPr txBox="1"/>
            <p:nvPr/>
          </p:nvSpPr>
          <p:spPr>
            <a:xfrm>
              <a:off x="11869906" y="3648824"/>
              <a:ext cx="1650848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100" b="1" dirty="0">
                  <a:solidFill>
                    <a:schemeClr val="bg1"/>
                  </a:solidFill>
                </a:rPr>
                <a:t>100/100</a:t>
              </a:r>
              <a:endParaRPr lang="ko-KR" altLang="en-US" sz="2100" b="1" dirty="0">
                <a:solidFill>
                  <a:schemeClr val="bg1"/>
                </a:solidFill>
              </a:endParaRP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AC940C8B-72B0-A058-EF15-A8F3931144D6}"/>
                </a:ext>
              </a:extLst>
            </p:cNvPr>
            <p:cNvSpPr txBox="1"/>
            <p:nvPr/>
          </p:nvSpPr>
          <p:spPr>
            <a:xfrm>
              <a:off x="11826478" y="5486704"/>
              <a:ext cx="1650848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100" b="1" dirty="0">
                  <a:solidFill>
                    <a:schemeClr val="bg1"/>
                  </a:solidFill>
                </a:rPr>
                <a:t>100/100</a:t>
              </a:r>
              <a:endParaRPr lang="ko-KR" altLang="en-US" sz="21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3D42ADDF-55D6-CFE6-5047-FDBE6D88D1B5}"/>
              </a:ext>
            </a:extLst>
          </p:cNvPr>
          <p:cNvSpPr/>
          <p:nvPr/>
        </p:nvSpPr>
        <p:spPr>
          <a:xfrm>
            <a:off x="3426179" y="2291960"/>
            <a:ext cx="1681046" cy="528994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70CBFF0-0FFC-05E5-5EB7-7F3B578B4BD3}"/>
              </a:ext>
            </a:extLst>
          </p:cNvPr>
          <p:cNvSpPr/>
          <p:nvPr/>
        </p:nvSpPr>
        <p:spPr>
          <a:xfrm>
            <a:off x="11112040" y="2351914"/>
            <a:ext cx="1681046" cy="528994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5285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Object 45"/>
          <p:cNvSpPr txBox="1"/>
          <p:nvPr/>
        </p:nvSpPr>
        <p:spPr>
          <a:xfrm>
            <a:off x="285749" y="181871"/>
            <a:ext cx="5734051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400" u="sng" kern="0" spc="-300" dirty="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구성</a:t>
            </a:r>
            <a:endParaRPr lang="en-US" altLang="ko-KR" sz="2400" u="sng" kern="0" spc="-300" dirty="0">
              <a:solidFill>
                <a:srgbClr val="0F0F0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sz="3600" b="1" kern="0" spc="-300" dirty="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sz="3600" b="1" kern="0" spc="-300" dirty="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기능 및 시스템 상세</a:t>
            </a:r>
            <a:endParaRPr lang="en-US" sz="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298449" y="1197534"/>
            <a:ext cx="17716500" cy="8610600"/>
          </a:xfrm>
          <a:prstGeom prst="roundRect">
            <a:avLst>
              <a:gd name="adj" fmla="val 3151"/>
            </a:avLst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AF8B0C4A-B4FB-C7EA-124E-87AAB1E4C4F6}"/>
              </a:ext>
            </a:extLst>
          </p:cNvPr>
          <p:cNvGrpSpPr/>
          <p:nvPr/>
        </p:nvGrpSpPr>
        <p:grpSpPr>
          <a:xfrm>
            <a:off x="1879599" y="1221120"/>
            <a:ext cx="14554200" cy="8201933"/>
            <a:chOff x="0" y="2"/>
            <a:chExt cx="18288000" cy="10306093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42602276-9BC7-4F55-E61E-C0BA43C8F285}"/>
                </a:ext>
              </a:extLst>
            </p:cNvPr>
            <p:cNvGrpSpPr/>
            <p:nvPr/>
          </p:nvGrpSpPr>
          <p:grpSpPr>
            <a:xfrm>
              <a:off x="0" y="2"/>
              <a:ext cx="18288000" cy="10287000"/>
              <a:chOff x="0" y="920593"/>
              <a:chExt cx="9144000" cy="4222907"/>
            </a:xfrm>
          </p:grpSpPr>
          <p:pic>
            <p:nvPicPr>
              <p:cNvPr id="93" name="그림 92">
                <a:extLst>
                  <a:ext uri="{FF2B5EF4-FFF2-40B4-BE49-F238E27FC236}">
                    <a16:creationId xmlns:a16="http://schemas.microsoft.com/office/drawing/2014/main" id="{DEE6A4B6-2541-ED6E-B54C-33A4622509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920593"/>
                <a:ext cx="9144000" cy="1531507"/>
              </a:xfrm>
              <a:prstGeom prst="rect">
                <a:avLst/>
              </a:prstGeom>
            </p:spPr>
          </p:pic>
          <p:pic>
            <p:nvPicPr>
              <p:cNvPr id="94" name="그림 93">
                <a:extLst>
                  <a:ext uri="{FF2B5EF4-FFF2-40B4-BE49-F238E27FC236}">
                    <a16:creationId xmlns:a16="http://schemas.microsoft.com/office/drawing/2014/main" id="{3E60E751-604B-6728-129D-0C33ABA5F0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920593"/>
                <a:ext cx="9144000" cy="4222907"/>
              </a:xfrm>
              <a:prstGeom prst="rect">
                <a:avLst/>
              </a:prstGeom>
            </p:spPr>
          </p:pic>
          <p:pic>
            <p:nvPicPr>
              <p:cNvPr id="95" name="그림 94">
                <a:extLst>
                  <a:ext uri="{FF2B5EF4-FFF2-40B4-BE49-F238E27FC236}">
                    <a16:creationId xmlns:a16="http://schemas.microsoft.com/office/drawing/2014/main" id="{A3035572-BE39-CC74-22F7-48DA918231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3976101"/>
                <a:ext cx="9144000" cy="1167399"/>
              </a:xfrm>
              <a:prstGeom prst="rect">
                <a:avLst/>
              </a:prstGeom>
            </p:spPr>
          </p:pic>
        </p:grp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BAA7C895-C7BE-CE95-6AC1-BAD93474CA5A}"/>
                </a:ext>
              </a:extLst>
            </p:cNvPr>
            <p:cNvSpPr/>
            <p:nvPr/>
          </p:nvSpPr>
          <p:spPr>
            <a:xfrm>
              <a:off x="2035814" y="3597197"/>
              <a:ext cx="1762540" cy="36022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/>
            </a:p>
          </p:txBody>
        </p:sp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7449C7CE-2958-2079-B5FE-5619102C07FF}"/>
                </a:ext>
              </a:extLst>
            </p:cNvPr>
            <p:cNvSpPr/>
            <p:nvPr/>
          </p:nvSpPr>
          <p:spPr>
            <a:xfrm>
              <a:off x="2035814" y="5513621"/>
              <a:ext cx="1762540" cy="36022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/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48515D5E-1B48-9554-DF87-CE931621CBCD}"/>
                </a:ext>
              </a:extLst>
            </p:cNvPr>
            <p:cNvSpPr/>
            <p:nvPr/>
          </p:nvSpPr>
          <p:spPr>
            <a:xfrm>
              <a:off x="2035814" y="7430043"/>
              <a:ext cx="1762540" cy="36022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/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56D1C4BB-480C-7153-15EF-0F9847BB55BE}"/>
                </a:ext>
              </a:extLst>
            </p:cNvPr>
            <p:cNvSpPr/>
            <p:nvPr/>
          </p:nvSpPr>
          <p:spPr>
            <a:xfrm>
              <a:off x="4055848" y="6711143"/>
              <a:ext cx="1762540" cy="36022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FEA55278-EAE4-415B-A2B2-62A4F0D87FC9}"/>
                </a:ext>
              </a:extLst>
            </p:cNvPr>
            <p:cNvSpPr/>
            <p:nvPr/>
          </p:nvSpPr>
          <p:spPr>
            <a:xfrm>
              <a:off x="3968732" y="4493497"/>
              <a:ext cx="1762540" cy="36022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41F530D0-70A4-A9D8-BA98-B93AB66B9690}"/>
                </a:ext>
              </a:extLst>
            </p:cNvPr>
            <p:cNvSpPr/>
            <p:nvPr/>
          </p:nvSpPr>
          <p:spPr>
            <a:xfrm>
              <a:off x="14279821" y="8213313"/>
              <a:ext cx="1658146" cy="178090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200" b="1" dirty="0"/>
                <a:t>1</a:t>
              </a:r>
              <a:r>
                <a:rPr lang="ko-KR" altLang="en-US" sz="2200" b="1" dirty="0"/>
                <a:t>번 스킬</a:t>
              </a:r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89F6CFC7-1CD0-EC94-69ED-AC0D2E188FC2}"/>
                </a:ext>
              </a:extLst>
            </p:cNvPr>
            <p:cNvSpPr/>
            <p:nvPr/>
          </p:nvSpPr>
          <p:spPr>
            <a:xfrm>
              <a:off x="16233956" y="8362845"/>
              <a:ext cx="1604764" cy="178090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200" b="1" dirty="0"/>
                <a:t>일반 공격</a:t>
              </a: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08EDA70F-A345-5CFB-8CCA-AB5009A2118D}"/>
                </a:ext>
              </a:extLst>
            </p:cNvPr>
            <p:cNvSpPr/>
            <p:nvPr/>
          </p:nvSpPr>
          <p:spPr>
            <a:xfrm>
              <a:off x="15187328" y="6606675"/>
              <a:ext cx="1650488" cy="178090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200" b="1" dirty="0"/>
                <a:t>2</a:t>
              </a:r>
              <a:r>
                <a:rPr lang="ko-KR" altLang="en-US" sz="2200" b="1" dirty="0"/>
                <a:t>번 스킬</a:t>
              </a: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1D59A157-515D-169F-2851-3B4D8BE6C3C5}"/>
                </a:ext>
              </a:extLst>
            </p:cNvPr>
            <p:cNvSpPr/>
            <p:nvPr/>
          </p:nvSpPr>
          <p:spPr>
            <a:xfrm>
              <a:off x="16953964" y="7089208"/>
              <a:ext cx="1130968" cy="116684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턴 넘기기</a:t>
              </a:r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DDD47D50-2D10-A286-BB8B-46AAAF9D07E8}"/>
                </a:ext>
              </a:extLst>
            </p:cNvPr>
            <p:cNvSpPr/>
            <p:nvPr/>
          </p:nvSpPr>
          <p:spPr>
            <a:xfrm flipH="1">
              <a:off x="11771236" y="3844020"/>
              <a:ext cx="1761340" cy="34131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/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5B0B0DB4-0204-E815-0AE1-44EDD524B03E}"/>
                </a:ext>
              </a:extLst>
            </p:cNvPr>
            <p:cNvSpPr/>
            <p:nvPr/>
          </p:nvSpPr>
          <p:spPr>
            <a:xfrm flipH="1">
              <a:off x="11771236" y="5659824"/>
              <a:ext cx="1761340" cy="34131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/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E93F0E30-308F-0172-2753-1213D11B32FF}"/>
                </a:ext>
              </a:extLst>
            </p:cNvPr>
            <p:cNvSpPr/>
            <p:nvPr/>
          </p:nvSpPr>
          <p:spPr>
            <a:xfrm flipH="1">
              <a:off x="11771236" y="7475628"/>
              <a:ext cx="1761340" cy="34131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/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90F5DFF0-C042-A900-4800-B0BE1894D365}"/>
                </a:ext>
              </a:extLst>
            </p:cNvPr>
            <p:cNvSpPr/>
            <p:nvPr/>
          </p:nvSpPr>
          <p:spPr>
            <a:xfrm flipH="1">
              <a:off x="9752578" y="6794472"/>
              <a:ext cx="1761340" cy="34131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/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801A2D35-229C-BD26-E55A-A757D3771E14}"/>
                </a:ext>
              </a:extLst>
            </p:cNvPr>
            <p:cNvSpPr/>
            <p:nvPr/>
          </p:nvSpPr>
          <p:spPr>
            <a:xfrm flipH="1">
              <a:off x="9839634" y="4693262"/>
              <a:ext cx="1761340" cy="34131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/>
            </a:p>
          </p:txBody>
        </p: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926DD3AE-9E6A-1146-5FC1-CC7A290852C7}"/>
                </a:ext>
              </a:extLst>
            </p:cNvPr>
            <p:cNvGrpSpPr/>
            <p:nvPr/>
          </p:nvGrpSpPr>
          <p:grpSpPr>
            <a:xfrm>
              <a:off x="14141837" y="1076042"/>
              <a:ext cx="4034734" cy="3000098"/>
              <a:chOff x="7067107" y="1254642"/>
              <a:chExt cx="2017367" cy="2002193"/>
            </a:xfrm>
          </p:grpSpPr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60D12885-0B22-E9A9-9197-DB1E1CE54F4D}"/>
                  </a:ext>
                </a:extLst>
              </p:cNvPr>
              <p:cNvSpPr/>
              <p:nvPr/>
            </p:nvSpPr>
            <p:spPr>
              <a:xfrm>
                <a:off x="7067107" y="1254642"/>
                <a:ext cx="2017367" cy="2002193"/>
              </a:xfrm>
              <a:prstGeom prst="rect">
                <a:avLst/>
              </a:prstGeom>
              <a:solidFill>
                <a:schemeClr val="bg1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/>
              </a:p>
            </p:txBody>
          </p: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937BAFB3-2F86-024B-B362-95BE1CD4DB02}"/>
                  </a:ext>
                </a:extLst>
              </p:cNvPr>
              <p:cNvSpPr txBox="1"/>
              <p:nvPr/>
            </p:nvSpPr>
            <p:spPr>
              <a:xfrm>
                <a:off x="7365758" y="1322634"/>
                <a:ext cx="1466008" cy="3081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400" b="1" dirty="0"/>
                  <a:t>전투 로그</a:t>
                </a:r>
              </a:p>
            </p:txBody>
          </p:sp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2BE26825-5CFD-C128-BC4B-448F151D7889}"/>
                  </a:ext>
                </a:extLst>
              </p:cNvPr>
              <p:cNvSpPr txBox="1"/>
              <p:nvPr/>
            </p:nvSpPr>
            <p:spPr>
              <a:xfrm>
                <a:off x="7067107" y="1658599"/>
                <a:ext cx="2017367" cy="1499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ko-KR" altLang="en-US" sz="2000" b="1" dirty="0">
                    <a:solidFill>
                      <a:schemeClr val="accent6"/>
                    </a:solidFill>
                  </a:rPr>
                  <a:t>아군</a:t>
                </a:r>
                <a:r>
                  <a:rPr lang="en-US" altLang="ko-KR" sz="2000" b="1" dirty="0">
                    <a:solidFill>
                      <a:schemeClr val="accent6"/>
                    </a:solidFill>
                  </a:rPr>
                  <a:t>1</a:t>
                </a:r>
                <a:r>
                  <a:rPr lang="ko-KR" altLang="en-US" sz="2000" dirty="0"/>
                  <a:t>이</a:t>
                </a:r>
                <a:r>
                  <a:rPr lang="en-US" altLang="ko-KR" sz="2000" dirty="0"/>
                  <a:t>(</a:t>
                </a:r>
                <a:r>
                  <a:rPr lang="ko-KR" altLang="en-US" sz="2000" dirty="0"/>
                  <a:t>가</a:t>
                </a:r>
                <a:r>
                  <a:rPr lang="en-US" altLang="ko-KR" sz="2000" dirty="0"/>
                  <a:t>)</a:t>
                </a:r>
                <a:r>
                  <a:rPr lang="ko-KR" altLang="en-US" sz="2000" dirty="0"/>
                  <a:t> </a:t>
                </a:r>
                <a:r>
                  <a:rPr lang="ko-KR" altLang="en-US" sz="2000" b="1" dirty="0">
                    <a:solidFill>
                      <a:srgbClr val="FF0000"/>
                    </a:solidFill>
                  </a:rPr>
                  <a:t>적군</a:t>
                </a:r>
                <a:r>
                  <a:rPr lang="en-US" altLang="ko-KR" sz="2000" b="1" dirty="0">
                    <a:solidFill>
                      <a:srgbClr val="FF0000"/>
                    </a:solidFill>
                  </a:rPr>
                  <a:t>3</a:t>
                </a:r>
                <a:r>
                  <a:rPr lang="ko-KR" altLang="en-US" sz="2000" dirty="0"/>
                  <a:t>을</a:t>
                </a:r>
                <a:r>
                  <a:rPr lang="en-US" altLang="ko-KR" sz="2000" dirty="0"/>
                  <a:t>(</a:t>
                </a:r>
                <a:r>
                  <a:rPr lang="ko-KR" altLang="en-US" sz="2000" dirty="0"/>
                  <a:t>를</a:t>
                </a:r>
                <a:r>
                  <a:rPr lang="en-US" altLang="ko-KR" sz="2000" dirty="0"/>
                  <a:t>)</a:t>
                </a:r>
                <a:r>
                  <a:rPr lang="ko-KR" altLang="en-US" sz="2000" dirty="0"/>
                  <a:t> </a:t>
                </a:r>
                <a:r>
                  <a:rPr lang="ko-KR" altLang="en-US" sz="2000" b="1" dirty="0"/>
                  <a:t>공격</a:t>
                </a:r>
                <a:r>
                  <a:rPr lang="en-US" altLang="ko-KR" sz="2000" b="1" dirty="0"/>
                  <a:t>!</a:t>
                </a:r>
              </a:p>
              <a:p>
                <a:pPr algn="just"/>
                <a:r>
                  <a:rPr lang="en-US" altLang="ko-KR" sz="2000" b="1" dirty="0"/>
                  <a:t>(30 </a:t>
                </a:r>
                <a:r>
                  <a:rPr lang="ko-KR" altLang="en-US" sz="2000" b="1" dirty="0" err="1"/>
                  <a:t>데미지</a:t>
                </a:r>
                <a:r>
                  <a:rPr lang="en-US" altLang="ko-KR" sz="2000" b="1" dirty="0"/>
                  <a:t>)</a:t>
                </a:r>
              </a:p>
              <a:p>
                <a:pPr algn="just"/>
                <a:r>
                  <a:rPr lang="ko-KR" altLang="en-US" sz="2000" b="1" dirty="0">
                    <a:solidFill>
                      <a:schemeClr val="accent6"/>
                    </a:solidFill>
                  </a:rPr>
                  <a:t>아군</a:t>
                </a:r>
                <a:r>
                  <a:rPr lang="en-US" altLang="ko-KR" sz="2000" b="1" dirty="0">
                    <a:solidFill>
                      <a:schemeClr val="accent6"/>
                    </a:solidFill>
                  </a:rPr>
                  <a:t>2</a:t>
                </a:r>
                <a:r>
                  <a:rPr lang="ko-KR" altLang="en-US" sz="2000" dirty="0"/>
                  <a:t>이</a:t>
                </a:r>
                <a:r>
                  <a:rPr lang="en-US" altLang="ko-KR" sz="2000" dirty="0"/>
                  <a:t>(</a:t>
                </a:r>
                <a:r>
                  <a:rPr lang="ko-KR" altLang="en-US" sz="2000" dirty="0"/>
                  <a:t>가</a:t>
                </a:r>
                <a:r>
                  <a:rPr lang="en-US" altLang="ko-KR" sz="2000" dirty="0"/>
                  <a:t>)</a:t>
                </a:r>
                <a:r>
                  <a:rPr lang="ko-KR" altLang="en-US" sz="2000" dirty="0"/>
                  <a:t> </a:t>
                </a:r>
                <a:r>
                  <a:rPr lang="ko-KR" altLang="en-US" sz="2000" b="1" dirty="0">
                    <a:solidFill>
                      <a:schemeClr val="accent6"/>
                    </a:solidFill>
                  </a:rPr>
                  <a:t>아군</a:t>
                </a:r>
                <a:r>
                  <a:rPr lang="en-US" altLang="ko-KR" sz="2000" b="1" dirty="0">
                    <a:solidFill>
                      <a:schemeClr val="accent6"/>
                    </a:solidFill>
                  </a:rPr>
                  <a:t>3</a:t>
                </a:r>
                <a:r>
                  <a:rPr lang="ko-KR" altLang="en-US" sz="2000" dirty="0"/>
                  <a:t>을</a:t>
                </a:r>
                <a:r>
                  <a:rPr lang="en-US" altLang="ko-KR" sz="2000" dirty="0"/>
                  <a:t>(</a:t>
                </a:r>
                <a:r>
                  <a:rPr lang="ko-KR" altLang="en-US" sz="2000" dirty="0"/>
                  <a:t>를</a:t>
                </a:r>
                <a:r>
                  <a:rPr lang="en-US" altLang="ko-KR" sz="2000" dirty="0"/>
                  <a:t>)</a:t>
                </a:r>
                <a:r>
                  <a:rPr lang="ko-KR" altLang="en-US" sz="2000" dirty="0"/>
                  <a:t> </a:t>
                </a:r>
                <a:r>
                  <a:rPr lang="ko-KR" altLang="en-US" sz="2000" b="1" dirty="0"/>
                  <a:t>회복</a:t>
                </a:r>
                <a:r>
                  <a:rPr lang="en-US" altLang="ko-KR" sz="2000" b="1" dirty="0"/>
                  <a:t>!</a:t>
                </a:r>
              </a:p>
              <a:p>
                <a:pPr algn="just"/>
                <a:r>
                  <a:rPr lang="en-US" altLang="ko-KR" sz="2000" b="1" dirty="0"/>
                  <a:t>(15 </a:t>
                </a:r>
                <a:r>
                  <a:rPr lang="ko-KR" altLang="en-US" sz="2000" b="1" dirty="0"/>
                  <a:t>회복</a:t>
                </a:r>
                <a:r>
                  <a:rPr lang="en-US" altLang="ko-KR" sz="2000" b="1" dirty="0"/>
                  <a:t>)</a:t>
                </a:r>
              </a:p>
              <a:p>
                <a:pPr algn="just"/>
                <a:r>
                  <a:rPr lang="ko-KR" altLang="en-US" sz="2000" b="1" dirty="0">
                    <a:solidFill>
                      <a:srgbClr val="FF0000"/>
                    </a:solidFill>
                  </a:rPr>
                  <a:t>적군</a:t>
                </a:r>
                <a:r>
                  <a:rPr lang="en-US" altLang="ko-KR" sz="2000" b="1" dirty="0">
                    <a:solidFill>
                      <a:srgbClr val="FF0000"/>
                    </a:solidFill>
                  </a:rPr>
                  <a:t>2</a:t>
                </a:r>
                <a:r>
                  <a:rPr lang="ko-KR" altLang="en-US" sz="2000" dirty="0"/>
                  <a:t>이</a:t>
                </a:r>
                <a:r>
                  <a:rPr lang="en-US" altLang="ko-KR" sz="2000" dirty="0"/>
                  <a:t>(</a:t>
                </a:r>
                <a:r>
                  <a:rPr lang="ko-KR" altLang="en-US" sz="2000" dirty="0"/>
                  <a:t>가</a:t>
                </a:r>
                <a:r>
                  <a:rPr lang="en-US" altLang="ko-KR" sz="2000" dirty="0"/>
                  <a:t>) </a:t>
                </a:r>
                <a:r>
                  <a:rPr lang="ko-KR" altLang="en-US" sz="2000" b="1" dirty="0">
                    <a:solidFill>
                      <a:schemeClr val="accent6"/>
                    </a:solidFill>
                  </a:rPr>
                  <a:t>아군</a:t>
                </a:r>
                <a:r>
                  <a:rPr lang="en-US" altLang="ko-KR" sz="2000" b="1" dirty="0">
                    <a:solidFill>
                      <a:schemeClr val="accent6"/>
                    </a:solidFill>
                  </a:rPr>
                  <a:t>4</a:t>
                </a:r>
                <a:r>
                  <a:rPr lang="ko-KR" altLang="en-US" sz="2000" dirty="0"/>
                  <a:t>을</a:t>
                </a:r>
                <a:r>
                  <a:rPr lang="en-US" altLang="ko-KR" sz="2000" dirty="0"/>
                  <a:t>(</a:t>
                </a:r>
                <a:r>
                  <a:rPr lang="ko-KR" altLang="en-US" sz="2000" dirty="0"/>
                  <a:t>를</a:t>
                </a:r>
                <a:r>
                  <a:rPr lang="en-US" altLang="ko-KR" sz="2000" dirty="0"/>
                  <a:t>) </a:t>
                </a:r>
                <a:r>
                  <a:rPr lang="ko-KR" altLang="en-US" sz="2000" dirty="0"/>
                  <a:t>공격</a:t>
                </a:r>
                <a:r>
                  <a:rPr lang="en-US" altLang="ko-KR" sz="2000" dirty="0"/>
                  <a:t>!</a:t>
                </a:r>
              </a:p>
              <a:p>
                <a:pPr algn="just"/>
                <a:r>
                  <a:rPr lang="en-US" altLang="ko-KR" sz="2000" dirty="0"/>
                  <a:t>(40 </a:t>
                </a:r>
                <a:r>
                  <a:rPr lang="ko-KR" altLang="en-US" sz="2000" dirty="0" err="1"/>
                  <a:t>데미지</a:t>
                </a:r>
                <a:r>
                  <a:rPr lang="en-US" altLang="ko-KR" sz="2000" dirty="0"/>
                  <a:t>)</a:t>
                </a:r>
                <a:endParaRPr lang="ko-KR" altLang="en-US" sz="2000" dirty="0"/>
              </a:p>
              <a:p>
                <a:pPr algn="just"/>
                <a:endParaRPr lang="ko-KR" altLang="en-US" sz="2000" b="1" dirty="0"/>
              </a:p>
            </p:txBody>
          </p:sp>
        </p:grp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96945EE3-53C2-02C7-A771-321AB51036F1}"/>
                </a:ext>
              </a:extLst>
            </p:cNvPr>
            <p:cNvSpPr/>
            <p:nvPr/>
          </p:nvSpPr>
          <p:spPr>
            <a:xfrm>
              <a:off x="321053" y="2260786"/>
              <a:ext cx="208142" cy="548053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19173766-AAC9-D515-B82E-805E8BFB39C5}"/>
                </a:ext>
              </a:extLst>
            </p:cNvPr>
            <p:cNvSpPr/>
            <p:nvPr/>
          </p:nvSpPr>
          <p:spPr>
            <a:xfrm>
              <a:off x="107996" y="1345560"/>
              <a:ext cx="649480" cy="64948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9895731-EE84-E626-5EBE-EB25787CDC73}"/>
                </a:ext>
              </a:extLst>
            </p:cNvPr>
            <p:cNvSpPr txBox="1"/>
            <p:nvPr/>
          </p:nvSpPr>
          <p:spPr>
            <a:xfrm>
              <a:off x="0" y="75111"/>
              <a:ext cx="4019284" cy="646331"/>
            </a:xfrm>
            <a:prstGeom prst="rect">
              <a:avLst/>
            </a:prstGeom>
            <a:gradFill flip="none" rotWithShape="1">
              <a:gsLst>
                <a:gs pos="0">
                  <a:schemeClr val="tx1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  <a:effectLst>
              <a:outerShdw blurRad="50800" dist="38100" dir="2700000" algn="tl" rotWithShape="0">
                <a:prstClr val="black">
                  <a:alpha val="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ko-KR" altLang="en-US" sz="3600" b="1" dirty="0">
                  <a:solidFill>
                    <a:schemeClr val="bg1"/>
                  </a:solidFill>
                </a:rPr>
                <a:t>신성한 숲 </a:t>
              </a:r>
              <a:r>
                <a:rPr lang="en-US" altLang="ko-KR" sz="2200" b="1" dirty="0">
                  <a:solidFill>
                    <a:schemeClr val="bg1"/>
                  </a:solidFill>
                </a:rPr>
                <a:t>( 1 / 3 )</a:t>
              </a:r>
              <a:endParaRPr lang="ko-KR" altLang="en-US" sz="2200" b="1" dirty="0">
                <a:solidFill>
                  <a:schemeClr val="bg1"/>
                </a:solidFill>
              </a:endParaRPr>
            </a:p>
          </p:txBody>
        </p:sp>
        <p:sp>
          <p:nvSpPr>
            <p:cNvPr id="25" name="등호 152">
              <a:extLst>
                <a:ext uri="{FF2B5EF4-FFF2-40B4-BE49-F238E27FC236}">
                  <a16:creationId xmlns:a16="http://schemas.microsoft.com/office/drawing/2014/main" id="{6F68ED19-5AB0-C4AA-3F93-2E7F1F8CAC0E}"/>
                </a:ext>
              </a:extLst>
            </p:cNvPr>
            <p:cNvSpPr/>
            <p:nvPr/>
          </p:nvSpPr>
          <p:spPr>
            <a:xfrm rot="5400000">
              <a:off x="17482394" y="64593"/>
              <a:ext cx="754624" cy="680518"/>
            </a:xfrm>
            <a:prstGeom prst="mathEqual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>
                <a:solidFill>
                  <a:schemeClr val="tx1"/>
                </a:solidFill>
              </a:endParaRPr>
            </a:p>
          </p:txBody>
        </p: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56B39E80-8A27-A196-80BD-A9C1A1837C7D}"/>
                </a:ext>
              </a:extLst>
            </p:cNvPr>
            <p:cNvGrpSpPr/>
            <p:nvPr/>
          </p:nvGrpSpPr>
          <p:grpSpPr>
            <a:xfrm>
              <a:off x="16239082" y="111429"/>
              <a:ext cx="1509212" cy="646332"/>
              <a:chOff x="6691451" y="2387127"/>
              <a:chExt cx="754606" cy="323166"/>
            </a:xfrm>
          </p:grpSpPr>
          <p:sp>
            <p:nvSpPr>
              <p:cNvPr id="87" name="이등변 삼각형 86">
                <a:extLst>
                  <a:ext uri="{FF2B5EF4-FFF2-40B4-BE49-F238E27FC236}">
                    <a16:creationId xmlns:a16="http://schemas.microsoft.com/office/drawing/2014/main" id="{6D9D974C-86D6-7A91-D1C6-CBF5EE033FD5}"/>
                  </a:ext>
                </a:extLst>
              </p:cNvPr>
              <p:cNvSpPr/>
              <p:nvPr/>
            </p:nvSpPr>
            <p:spPr>
              <a:xfrm rot="5400000">
                <a:off x="6780541" y="2431912"/>
                <a:ext cx="249530" cy="225437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600"/>
              </a:p>
            </p:txBody>
          </p: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BE60195E-0480-E9E1-9D81-63C1FFB2E4A3}"/>
                  </a:ext>
                </a:extLst>
              </p:cNvPr>
              <p:cNvSpPr txBox="1"/>
              <p:nvPr/>
            </p:nvSpPr>
            <p:spPr>
              <a:xfrm>
                <a:off x="6942165" y="2387127"/>
                <a:ext cx="503892" cy="3231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600" b="1" dirty="0">
                    <a:solidFill>
                      <a:schemeClr val="bg1"/>
                    </a:solidFill>
                  </a:rPr>
                  <a:t>X 3</a:t>
                </a:r>
                <a:endParaRPr lang="ko-KR" altLang="en-US" sz="36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9" name="이등변 삼각형 88">
                <a:extLst>
                  <a:ext uri="{FF2B5EF4-FFF2-40B4-BE49-F238E27FC236}">
                    <a16:creationId xmlns:a16="http://schemas.microsoft.com/office/drawing/2014/main" id="{0BDE18C2-4A91-9423-90FB-ACDD75707B24}"/>
                  </a:ext>
                </a:extLst>
              </p:cNvPr>
              <p:cNvSpPr/>
              <p:nvPr/>
            </p:nvSpPr>
            <p:spPr>
              <a:xfrm rot="5400000">
                <a:off x="6679404" y="2424449"/>
                <a:ext cx="249532" cy="225438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600"/>
              </a:p>
            </p:txBody>
          </p: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04D39C0D-FEA4-BFA8-A357-F006C5735C28}"/>
                </a:ext>
              </a:extLst>
            </p:cNvPr>
            <p:cNvGrpSpPr/>
            <p:nvPr/>
          </p:nvGrpSpPr>
          <p:grpSpPr>
            <a:xfrm>
              <a:off x="87924" y="2925566"/>
              <a:ext cx="674396" cy="674396"/>
              <a:chOff x="3215640" y="1858243"/>
              <a:chExt cx="632751" cy="632751"/>
            </a:xfrm>
          </p:grpSpPr>
          <p:sp>
            <p:nvSpPr>
              <p:cNvPr id="85" name="타원 84">
                <a:extLst>
                  <a:ext uri="{FF2B5EF4-FFF2-40B4-BE49-F238E27FC236}">
                    <a16:creationId xmlns:a16="http://schemas.microsoft.com/office/drawing/2014/main" id="{FA95DE94-E7EC-E3C1-C8FE-1D7640FE7197}"/>
                  </a:ext>
                </a:extLst>
              </p:cNvPr>
              <p:cNvSpPr/>
              <p:nvPr/>
            </p:nvSpPr>
            <p:spPr>
              <a:xfrm>
                <a:off x="3215640" y="1858243"/>
                <a:ext cx="632751" cy="63275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600"/>
              </a:p>
            </p:txBody>
          </p:sp>
          <p:pic>
            <p:nvPicPr>
              <p:cNvPr id="86" name="그림 85">
                <a:extLst>
                  <a:ext uri="{FF2B5EF4-FFF2-40B4-BE49-F238E27FC236}">
                    <a16:creationId xmlns:a16="http://schemas.microsoft.com/office/drawing/2014/main" id="{D5D55FB5-941E-161B-E366-3A163A80F3E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6088" t="63845" r="47289" b="20742"/>
              <a:stretch/>
            </p:blipFill>
            <p:spPr>
              <a:xfrm>
                <a:off x="3259553" y="1867373"/>
                <a:ext cx="544925" cy="614490"/>
              </a:xfrm>
              <a:prstGeom prst="rect">
                <a:avLst/>
              </a:prstGeom>
            </p:spPr>
          </p:pic>
        </p:grp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65B22D29-0976-4D42-1EE0-A315158B7424}"/>
                </a:ext>
              </a:extLst>
            </p:cNvPr>
            <p:cNvGrpSpPr/>
            <p:nvPr/>
          </p:nvGrpSpPr>
          <p:grpSpPr>
            <a:xfrm>
              <a:off x="87924" y="5921438"/>
              <a:ext cx="674396" cy="674396"/>
              <a:chOff x="3215640" y="1858243"/>
              <a:chExt cx="632751" cy="632751"/>
            </a:xfrm>
          </p:grpSpPr>
          <p:sp>
            <p:nvSpPr>
              <p:cNvPr id="83" name="타원 82">
                <a:extLst>
                  <a:ext uri="{FF2B5EF4-FFF2-40B4-BE49-F238E27FC236}">
                    <a16:creationId xmlns:a16="http://schemas.microsoft.com/office/drawing/2014/main" id="{267576F5-44E0-5621-04C5-509147810DCD}"/>
                  </a:ext>
                </a:extLst>
              </p:cNvPr>
              <p:cNvSpPr/>
              <p:nvPr/>
            </p:nvSpPr>
            <p:spPr>
              <a:xfrm>
                <a:off x="3215640" y="1858243"/>
                <a:ext cx="632751" cy="63275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600"/>
              </a:p>
            </p:txBody>
          </p:sp>
          <p:pic>
            <p:nvPicPr>
              <p:cNvPr id="84" name="그림 83">
                <a:extLst>
                  <a:ext uri="{FF2B5EF4-FFF2-40B4-BE49-F238E27FC236}">
                    <a16:creationId xmlns:a16="http://schemas.microsoft.com/office/drawing/2014/main" id="{D9ECD19A-DDB6-46F6-3997-4C857010874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6088" t="63845" r="47289" b="20742"/>
              <a:stretch/>
            </p:blipFill>
            <p:spPr>
              <a:xfrm>
                <a:off x="3259553" y="1867373"/>
                <a:ext cx="544925" cy="614490"/>
              </a:xfrm>
              <a:prstGeom prst="rect">
                <a:avLst/>
              </a:prstGeom>
            </p:spPr>
          </p:pic>
        </p:grp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2D4A5D29-7C99-F0AC-EF77-5E88CDA9A3B2}"/>
                </a:ext>
              </a:extLst>
            </p:cNvPr>
            <p:cNvGrpSpPr/>
            <p:nvPr/>
          </p:nvGrpSpPr>
          <p:grpSpPr>
            <a:xfrm>
              <a:off x="87924" y="5274766"/>
              <a:ext cx="674396" cy="674396"/>
              <a:chOff x="3335767" y="2851645"/>
              <a:chExt cx="458664" cy="458664"/>
            </a:xfrm>
          </p:grpSpPr>
          <p:sp>
            <p:nvSpPr>
              <p:cNvPr id="81" name="타원 80">
                <a:extLst>
                  <a:ext uri="{FF2B5EF4-FFF2-40B4-BE49-F238E27FC236}">
                    <a16:creationId xmlns:a16="http://schemas.microsoft.com/office/drawing/2014/main" id="{34F97A8D-D31B-652E-467F-32B129138530}"/>
                  </a:ext>
                </a:extLst>
              </p:cNvPr>
              <p:cNvSpPr/>
              <p:nvPr/>
            </p:nvSpPr>
            <p:spPr>
              <a:xfrm>
                <a:off x="3335767" y="2851645"/>
                <a:ext cx="458664" cy="45866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600"/>
              </a:p>
            </p:txBody>
          </p:sp>
          <p:pic>
            <p:nvPicPr>
              <p:cNvPr id="82" name="그림 81">
                <a:extLst>
                  <a:ext uri="{FF2B5EF4-FFF2-40B4-BE49-F238E27FC236}">
                    <a16:creationId xmlns:a16="http://schemas.microsoft.com/office/drawing/2014/main" id="{375BD579-69DC-015B-20ED-816920975FC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5048" t="41043" r="16427" b="34555"/>
              <a:stretch/>
            </p:blipFill>
            <p:spPr>
              <a:xfrm>
                <a:off x="3340309" y="2867617"/>
                <a:ext cx="449580" cy="426720"/>
              </a:xfrm>
              <a:prstGeom prst="rect">
                <a:avLst/>
              </a:prstGeom>
            </p:spPr>
          </p:pic>
        </p:grp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13832AA4-02C0-6DFE-302D-8E2D41D366DB}"/>
                </a:ext>
              </a:extLst>
            </p:cNvPr>
            <p:cNvGrpSpPr/>
            <p:nvPr/>
          </p:nvGrpSpPr>
          <p:grpSpPr>
            <a:xfrm>
              <a:off x="87924" y="6981662"/>
              <a:ext cx="674396" cy="674396"/>
              <a:chOff x="3335767" y="2851645"/>
              <a:chExt cx="458664" cy="458664"/>
            </a:xfrm>
          </p:grpSpPr>
          <p:sp>
            <p:nvSpPr>
              <p:cNvPr id="79" name="타원 78">
                <a:extLst>
                  <a:ext uri="{FF2B5EF4-FFF2-40B4-BE49-F238E27FC236}">
                    <a16:creationId xmlns:a16="http://schemas.microsoft.com/office/drawing/2014/main" id="{191A362D-69D4-07EB-8BB0-261FF6EC1CF5}"/>
                  </a:ext>
                </a:extLst>
              </p:cNvPr>
              <p:cNvSpPr/>
              <p:nvPr/>
            </p:nvSpPr>
            <p:spPr>
              <a:xfrm>
                <a:off x="3335767" y="2851645"/>
                <a:ext cx="458664" cy="45866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600"/>
              </a:p>
            </p:txBody>
          </p:sp>
          <p:pic>
            <p:nvPicPr>
              <p:cNvPr id="80" name="그림 79">
                <a:extLst>
                  <a:ext uri="{FF2B5EF4-FFF2-40B4-BE49-F238E27FC236}">
                    <a16:creationId xmlns:a16="http://schemas.microsoft.com/office/drawing/2014/main" id="{587FCCB5-6F06-3CF3-6B52-0958651C83D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5048" t="41043" r="16427" b="34555"/>
              <a:stretch/>
            </p:blipFill>
            <p:spPr>
              <a:xfrm>
                <a:off x="3340309" y="2867617"/>
                <a:ext cx="449580" cy="426720"/>
              </a:xfrm>
              <a:prstGeom prst="rect">
                <a:avLst/>
              </a:prstGeom>
            </p:spPr>
          </p:pic>
        </p:grp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059630E7-0C57-603C-0B44-7BB33679B1E4}"/>
                </a:ext>
              </a:extLst>
            </p:cNvPr>
            <p:cNvGrpSpPr/>
            <p:nvPr/>
          </p:nvGrpSpPr>
          <p:grpSpPr>
            <a:xfrm>
              <a:off x="87924" y="2568882"/>
              <a:ext cx="674396" cy="674396"/>
              <a:chOff x="3335767" y="2851645"/>
              <a:chExt cx="458664" cy="458664"/>
            </a:xfrm>
          </p:grpSpPr>
          <p:sp>
            <p:nvSpPr>
              <p:cNvPr id="77" name="타원 76">
                <a:extLst>
                  <a:ext uri="{FF2B5EF4-FFF2-40B4-BE49-F238E27FC236}">
                    <a16:creationId xmlns:a16="http://schemas.microsoft.com/office/drawing/2014/main" id="{59D4818C-5E94-E038-4C99-C326DECCDABC}"/>
                  </a:ext>
                </a:extLst>
              </p:cNvPr>
              <p:cNvSpPr/>
              <p:nvPr/>
            </p:nvSpPr>
            <p:spPr>
              <a:xfrm>
                <a:off x="3335767" y="2851645"/>
                <a:ext cx="458664" cy="45866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600"/>
              </a:p>
            </p:txBody>
          </p:sp>
          <p:pic>
            <p:nvPicPr>
              <p:cNvPr id="78" name="그림 77">
                <a:extLst>
                  <a:ext uri="{FF2B5EF4-FFF2-40B4-BE49-F238E27FC236}">
                    <a16:creationId xmlns:a16="http://schemas.microsoft.com/office/drawing/2014/main" id="{72DB3DD7-4BF5-F8C2-1FA6-68A91F9CFEC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5048" t="41043" r="16427" b="34555"/>
              <a:stretch/>
            </p:blipFill>
            <p:spPr>
              <a:xfrm>
                <a:off x="3340309" y="2867617"/>
                <a:ext cx="449580" cy="426720"/>
              </a:xfrm>
              <a:prstGeom prst="rect">
                <a:avLst/>
              </a:prstGeom>
            </p:spPr>
          </p:pic>
        </p:grp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7F3A4A3C-EDEE-69D0-5402-42D5657F5FC8}"/>
                </a:ext>
              </a:extLst>
            </p:cNvPr>
            <p:cNvGrpSpPr/>
            <p:nvPr/>
          </p:nvGrpSpPr>
          <p:grpSpPr>
            <a:xfrm>
              <a:off x="87924" y="4922814"/>
              <a:ext cx="674396" cy="674396"/>
              <a:chOff x="3215640" y="1858243"/>
              <a:chExt cx="632751" cy="632751"/>
            </a:xfrm>
          </p:grpSpPr>
          <p:sp>
            <p:nvSpPr>
              <p:cNvPr id="75" name="타원 74">
                <a:extLst>
                  <a:ext uri="{FF2B5EF4-FFF2-40B4-BE49-F238E27FC236}">
                    <a16:creationId xmlns:a16="http://schemas.microsoft.com/office/drawing/2014/main" id="{29B4E1D1-64B4-F22D-ED3A-5226B963FCB0}"/>
                  </a:ext>
                </a:extLst>
              </p:cNvPr>
              <p:cNvSpPr/>
              <p:nvPr/>
            </p:nvSpPr>
            <p:spPr>
              <a:xfrm>
                <a:off x="3215640" y="1858243"/>
                <a:ext cx="632751" cy="63275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600"/>
              </a:p>
            </p:txBody>
          </p:sp>
          <p:pic>
            <p:nvPicPr>
              <p:cNvPr id="76" name="그림 75">
                <a:extLst>
                  <a:ext uri="{FF2B5EF4-FFF2-40B4-BE49-F238E27FC236}">
                    <a16:creationId xmlns:a16="http://schemas.microsoft.com/office/drawing/2014/main" id="{196A5F33-810C-FC56-E877-F063E1F59B5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6088" t="63845" r="47289" b="20742"/>
              <a:stretch/>
            </p:blipFill>
            <p:spPr>
              <a:xfrm>
                <a:off x="3259553" y="1867373"/>
                <a:ext cx="544925" cy="614490"/>
              </a:xfrm>
              <a:prstGeom prst="rect">
                <a:avLst/>
              </a:prstGeom>
            </p:spPr>
          </p:pic>
        </p:grp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F34161B5-BA37-B4B4-02F3-BADE58D4AA51}"/>
                </a:ext>
              </a:extLst>
            </p:cNvPr>
            <p:cNvGrpSpPr/>
            <p:nvPr/>
          </p:nvGrpSpPr>
          <p:grpSpPr>
            <a:xfrm>
              <a:off x="87924" y="4325854"/>
              <a:ext cx="674396" cy="674396"/>
              <a:chOff x="3335767" y="2851645"/>
              <a:chExt cx="458664" cy="458664"/>
            </a:xfrm>
          </p:grpSpPr>
          <p:sp>
            <p:nvSpPr>
              <p:cNvPr id="73" name="타원 72">
                <a:extLst>
                  <a:ext uri="{FF2B5EF4-FFF2-40B4-BE49-F238E27FC236}">
                    <a16:creationId xmlns:a16="http://schemas.microsoft.com/office/drawing/2014/main" id="{501652A1-DC29-E2D5-A3FA-D2D3D77DA3E8}"/>
                  </a:ext>
                </a:extLst>
              </p:cNvPr>
              <p:cNvSpPr/>
              <p:nvPr/>
            </p:nvSpPr>
            <p:spPr>
              <a:xfrm>
                <a:off x="3335767" y="2851645"/>
                <a:ext cx="458664" cy="45866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600"/>
              </a:p>
            </p:txBody>
          </p:sp>
          <p:pic>
            <p:nvPicPr>
              <p:cNvPr id="74" name="그림 73">
                <a:extLst>
                  <a:ext uri="{FF2B5EF4-FFF2-40B4-BE49-F238E27FC236}">
                    <a16:creationId xmlns:a16="http://schemas.microsoft.com/office/drawing/2014/main" id="{2E5D5749-6F23-99EA-2A9A-D08504EF025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5048" t="41043" r="16427" b="34555"/>
              <a:stretch/>
            </p:blipFill>
            <p:spPr>
              <a:xfrm>
                <a:off x="3340309" y="2867617"/>
                <a:ext cx="449580" cy="426720"/>
              </a:xfrm>
              <a:prstGeom prst="rect">
                <a:avLst/>
              </a:prstGeom>
            </p:spPr>
          </p:pic>
        </p:grpSp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358F3961-194F-A19C-118C-AAF4C0AFC603}"/>
                </a:ext>
              </a:extLst>
            </p:cNvPr>
            <p:cNvGrpSpPr/>
            <p:nvPr/>
          </p:nvGrpSpPr>
          <p:grpSpPr>
            <a:xfrm>
              <a:off x="87924" y="3924190"/>
              <a:ext cx="674396" cy="674396"/>
              <a:chOff x="3215640" y="1858243"/>
              <a:chExt cx="632751" cy="632751"/>
            </a:xfrm>
          </p:grpSpPr>
          <p:sp>
            <p:nvSpPr>
              <p:cNvPr id="71" name="타원 70">
                <a:extLst>
                  <a:ext uri="{FF2B5EF4-FFF2-40B4-BE49-F238E27FC236}">
                    <a16:creationId xmlns:a16="http://schemas.microsoft.com/office/drawing/2014/main" id="{8E5B120B-11B6-90C8-385F-FD9F2F484A3F}"/>
                  </a:ext>
                </a:extLst>
              </p:cNvPr>
              <p:cNvSpPr/>
              <p:nvPr/>
            </p:nvSpPr>
            <p:spPr>
              <a:xfrm>
                <a:off x="3215640" y="1858243"/>
                <a:ext cx="632751" cy="63275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600"/>
              </a:p>
            </p:txBody>
          </p:sp>
          <p:pic>
            <p:nvPicPr>
              <p:cNvPr id="72" name="그림 71">
                <a:extLst>
                  <a:ext uri="{FF2B5EF4-FFF2-40B4-BE49-F238E27FC236}">
                    <a16:creationId xmlns:a16="http://schemas.microsoft.com/office/drawing/2014/main" id="{1E75C765-335E-CEAD-E6B6-4E089025429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6088" t="63845" r="47289" b="20742"/>
              <a:stretch/>
            </p:blipFill>
            <p:spPr>
              <a:xfrm>
                <a:off x="3259553" y="1867373"/>
                <a:ext cx="544925" cy="614490"/>
              </a:xfrm>
              <a:prstGeom prst="rect">
                <a:avLst/>
              </a:prstGeom>
            </p:spPr>
          </p:pic>
        </p:grpSp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495A75D4-0D52-30A3-67E8-30A68FB2306F}"/>
                </a:ext>
              </a:extLst>
            </p:cNvPr>
            <p:cNvGrpSpPr/>
            <p:nvPr/>
          </p:nvGrpSpPr>
          <p:grpSpPr>
            <a:xfrm>
              <a:off x="87924" y="1926942"/>
              <a:ext cx="674396" cy="674396"/>
              <a:chOff x="3215640" y="1858243"/>
              <a:chExt cx="632751" cy="632751"/>
            </a:xfrm>
          </p:grpSpPr>
          <p:sp>
            <p:nvSpPr>
              <p:cNvPr id="69" name="타원 68">
                <a:extLst>
                  <a:ext uri="{FF2B5EF4-FFF2-40B4-BE49-F238E27FC236}">
                    <a16:creationId xmlns:a16="http://schemas.microsoft.com/office/drawing/2014/main" id="{75323D5A-883F-5580-3E23-7EFDF14CF2A9}"/>
                  </a:ext>
                </a:extLst>
              </p:cNvPr>
              <p:cNvSpPr/>
              <p:nvPr/>
            </p:nvSpPr>
            <p:spPr>
              <a:xfrm>
                <a:off x="3215640" y="1858243"/>
                <a:ext cx="632751" cy="63275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600"/>
              </a:p>
            </p:txBody>
          </p:sp>
          <p:pic>
            <p:nvPicPr>
              <p:cNvPr id="70" name="그림 69">
                <a:extLst>
                  <a:ext uri="{FF2B5EF4-FFF2-40B4-BE49-F238E27FC236}">
                    <a16:creationId xmlns:a16="http://schemas.microsoft.com/office/drawing/2014/main" id="{AAC7B339-DE39-869B-49E6-656487248B8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6088" t="63845" r="47289" b="20742"/>
              <a:stretch/>
            </p:blipFill>
            <p:spPr>
              <a:xfrm>
                <a:off x="3259553" y="1867373"/>
                <a:ext cx="544925" cy="614490"/>
              </a:xfrm>
              <a:prstGeom prst="rect">
                <a:avLst/>
              </a:prstGeom>
            </p:spPr>
          </p:pic>
        </p:grpSp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AD8F879E-8095-68EF-3480-CF819CAB46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215" t="61155" r="41472"/>
            <a:stretch/>
          </p:blipFill>
          <p:spPr>
            <a:xfrm>
              <a:off x="3920606" y="2667959"/>
              <a:ext cx="2033024" cy="2027330"/>
            </a:xfrm>
            <a:prstGeom prst="rect">
              <a:avLst/>
            </a:prstGeom>
          </p:spPr>
        </p:pic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C00B201B-0003-5A01-BD79-B6C5F698EC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215" t="61155" r="41472"/>
            <a:stretch/>
          </p:blipFill>
          <p:spPr>
            <a:xfrm>
              <a:off x="2075938" y="1837219"/>
              <a:ext cx="2033024" cy="2027330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BE1A05E8-D767-5440-290A-D1B509C40B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215" t="61155" r="41472"/>
            <a:stretch/>
          </p:blipFill>
          <p:spPr>
            <a:xfrm>
              <a:off x="2009642" y="3730753"/>
              <a:ext cx="2033024" cy="2027330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9D90ED55-F14D-7324-7BCF-1A6FE7EE09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215" t="61155" r="41472"/>
            <a:stretch/>
          </p:blipFill>
          <p:spPr>
            <a:xfrm>
              <a:off x="1943346" y="5624287"/>
              <a:ext cx="2033024" cy="2027330"/>
            </a:xfrm>
            <a:prstGeom prst="rect">
              <a:avLst/>
            </a:prstGeom>
          </p:spPr>
        </p:pic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CA96E6FF-3DD8-8C04-71AC-40F4A420B3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215" t="61155" r="41472"/>
            <a:stretch/>
          </p:blipFill>
          <p:spPr>
            <a:xfrm>
              <a:off x="4068838" y="4907773"/>
              <a:ext cx="2033024" cy="2027330"/>
            </a:xfrm>
            <a:prstGeom prst="rect">
              <a:avLst/>
            </a:prstGeom>
          </p:spPr>
        </p:pic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25B9A9FE-3716-34D2-2B08-336ED4C71D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658" t="34947"/>
            <a:stretch/>
          </p:blipFill>
          <p:spPr>
            <a:xfrm>
              <a:off x="9605834" y="2925566"/>
              <a:ext cx="2187772" cy="1997012"/>
            </a:xfrm>
            <a:prstGeom prst="rect">
              <a:avLst/>
            </a:prstGeom>
          </p:spPr>
        </p:pic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0C4266B2-DD04-5F5A-2E14-7EFF7FC0DB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658" t="34947"/>
            <a:stretch/>
          </p:blipFill>
          <p:spPr>
            <a:xfrm>
              <a:off x="9558188" y="4984650"/>
              <a:ext cx="2187772" cy="1997012"/>
            </a:xfrm>
            <a:prstGeom prst="rect">
              <a:avLst/>
            </a:prstGeom>
          </p:spPr>
        </p:pic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780A40EA-97AA-6021-8900-10406F035C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658" t="34947"/>
            <a:stretch/>
          </p:blipFill>
          <p:spPr>
            <a:xfrm>
              <a:off x="11513918" y="2069764"/>
              <a:ext cx="2187772" cy="1997012"/>
            </a:xfrm>
            <a:prstGeom prst="rect">
              <a:avLst/>
            </a:prstGeom>
          </p:spPr>
        </p:pic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E34CB333-31D0-EB03-81E7-D072F00B32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658" t="34947"/>
            <a:stretch/>
          </p:blipFill>
          <p:spPr>
            <a:xfrm>
              <a:off x="11513918" y="3891794"/>
              <a:ext cx="2187772" cy="1997012"/>
            </a:xfrm>
            <a:prstGeom prst="rect">
              <a:avLst/>
            </a:prstGeom>
          </p:spPr>
        </p:pic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89420B2D-5D5B-C03D-BE57-BDE8468531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658" t="34947"/>
            <a:stretch/>
          </p:blipFill>
          <p:spPr>
            <a:xfrm>
              <a:off x="11513918" y="5713824"/>
              <a:ext cx="2187772" cy="1997012"/>
            </a:xfrm>
            <a:prstGeom prst="rect">
              <a:avLst/>
            </a:prstGeom>
          </p:spPr>
        </p:pic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58B56688-85C2-C31A-DD5A-5C1CC3C1AF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33" t="20054" r="71479" b="72570"/>
            <a:stretch/>
          </p:blipFill>
          <p:spPr>
            <a:xfrm>
              <a:off x="2313345" y="1709734"/>
              <a:ext cx="1558210" cy="570612"/>
            </a:xfrm>
            <a:prstGeom prst="rect">
              <a:avLst/>
            </a:prstGeom>
          </p:spPr>
        </p:pic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0CD33CED-FC8F-7280-33FB-8B474D88E2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33" t="20054" r="71479" b="72570"/>
            <a:stretch/>
          </p:blipFill>
          <p:spPr>
            <a:xfrm>
              <a:off x="2283023" y="3572930"/>
              <a:ext cx="1558210" cy="570612"/>
            </a:xfrm>
            <a:prstGeom prst="rect">
              <a:avLst/>
            </a:prstGeom>
          </p:spPr>
        </p:pic>
        <p:pic>
          <p:nvPicPr>
            <p:cNvPr id="49" name="그림 48">
              <a:extLst>
                <a:ext uri="{FF2B5EF4-FFF2-40B4-BE49-F238E27FC236}">
                  <a16:creationId xmlns:a16="http://schemas.microsoft.com/office/drawing/2014/main" id="{ACB54375-3AE9-0C82-AB43-E397888CAB0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33" t="20054" r="71479" b="72570"/>
            <a:stretch/>
          </p:blipFill>
          <p:spPr>
            <a:xfrm>
              <a:off x="2215085" y="5474374"/>
              <a:ext cx="1558210" cy="570612"/>
            </a:xfrm>
            <a:prstGeom prst="rect">
              <a:avLst/>
            </a:prstGeom>
          </p:spPr>
        </p:pic>
        <p:pic>
          <p:nvPicPr>
            <p:cNvPr id="50" name="그림 49">
              <a:extLst>
                <a:ext uri="{FF2B5EF4-FFF2-40B4-BE49-F238E27FC236}">
                  <a16:creationId xmlns:a16="http://schemas.microsoft.com/office/drawing/2014/main" id="{F9FBB222-D978-5C44-3995-6E35F8FF77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33" t="20054" r="71479" b="72570"/>
            <a:stretch/>
          </p:blipFill>
          <p:spPr>
            <a:xfrm>
              <a:off x="4149087" y="2480928"/>
              <a:ext cx="1558210" cy="570612"/>
            </a:xfrm>
            <a:prstGeom prst="rect">
              <a:avLst/>
            </a:prstGeom>
          </p:spPr>
        </p:pic>
        <p:pic>
          <p:nvPicPr>
            <p:cNvPr id="51" name="그림 50">
              <a:extLst>
                <a:ext uri="{FF2B5EF4-FFF2-40B4-BE49-F238E27FC236}">
                  <a16:creationId xmlns:a16="http://schemas.microsoft.com/office/drawing/2014/main" id="{D0AAADFB-366C-A8C7-8505-D9BBA37C15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33" t="20054" r="71479" b="72570"/>
            <a:stretch/>
          </p:blipFill>
          <p:spPr>
            <a:xfrm>
              <a:off x="4306245" y="4776000"/>
              <a:ext cx="1558210" cy="570612"/>
            </a:xfrm>
            <a:prstGeom prst="rect">
              <a:avLst/>
            </a:prstGeom>
          </p:spPr>
        </p:pic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id="{1A590535-F07B-E16E-60B3-316446DC27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539" t="762" r="71682" b="94132"/>
            <a:stretch/>
          </p:blipFill>
          <p:spPr>
            <a:xfrm>
              <a:off x="9933945" y="2722859"/>
              <a:ext cx="1531550" cy="405414"/>
            </a:xfrm>
            <a:prstGeom prst="rect">
              <a:avLst/>
            </a:prstGeom>
          </p:spPr>
        </p:pic>
        <p:pic>
          <p:nvPicPr>
            <p:cNvPr id="53" name="그림 52">
              <a:extLst>
                <a:ext uri="{FF2B5EF4-FFF2-40B4-BE49-F238E27FC236}">
                  <a16:creationId xmlns:a16="http://schemas.microsoft.com/office/drawing/2014/main" id="{DC86D08C-A931-EC4A-5412-8B5DDAA80E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539" t="762" r="71682" b="94132"/>
            <a:stretch/>
          </p:blipFill>
          <p:spPr>
            <a:xfrm>
              <a:off x="9940669" y="4796933"/>
              <a:ext cx="1531550" cy="405414"/>
            </a:xfrm>
            <a:prstGeom prst="rect">
              <a:avLst/>
            </a:prstGeom>
          </p:spPr>
        </p:pic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205712FA-4A90-A800-B790-EEB6C2CA28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539" t="762" r="71682" b="94132"/>
            <a:stretch/>
          </p:blipFill>
          <p:spPr>
            <a:xfrm>
              <a:off x="11842029" y="1874933"/>
              <a:ext cx="1531550" cy="405414"/>
            </a:xfrm>
            <a:prstGeom prst="rect">
              <a:avLst/>
            </a:prstGeom>
          </p:spPr>
        </p:pic>
        <p:pic>
          <p:nvPicPr>
            <p:cNvPr id="55" name="그림 54">
              <a:extLst>
                <a:ext uri="{FF2B5EF4-FFF2-40B4-BE49-F238E27FC236}">
                  <a16:creationId xmlns:a16="http://schemas.microsoft.com/office/drawing/2014/main" id="{518AB6A9-D752-CFDE-8961-18E7FC6710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539" t="762" r="71682" b="94132"/>
            <a:stretch/>
          </p:blipFill>
          <p:spPr>
            <a:xfrm>
              <a:off x="11886131" y="3699549"/>
              <a:ext cx="1531550" cy="405414"/>
            </a:xfrm>
            <a:prstGeom prst="rect">
              <a:avLst/>
            </a:prstGeom>
          </p:spPr>
        </p:pic>
        <p:pic>
          <p:nvPicPr>
            <p:cNvPr id="56" name="그림 55">
              <a:extLst>
                <a:ext uri="{FF2B5EF4-FFF2-40B4-BE49-F238E27FC236}">
                  <a16:creationId xmlns:a16="http://schemas.microsoft.com/office/drawing/2014/main" id="{95B8C43F-8B68-1921-958B-ED07F649C9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539" t="762" r="71682" b="94132"/>
            <a:stretch/>
          </p:blipFill>
          <p:spPr>
            <a:xfrm>
              <a:off x="11886129" y="5532039"/>
              <a:ext cx="1531550" cy="405414"/>
            </a:xfrm>
            <a:prstGeom prst="rect">
              <a:avLst/>
            </a:prstGeom>
          </p:spPr>
        </p:pic>
        <p:pic>
          <p:nvPicPr>
            <p:cNvPr id="57" name="그림 56">
              <a:extLst>
                <a:ext uri="{FF2B5EF4-FFF2-40B4-BE49-F238E27FC236}">
                  <a16:creationId xmlns:a16="http://schemas.microsoft.com/office/drawing/2014/main" id="{D99C96D5-CF02-BADF-A8D9-FE39BD14CE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6" t="7287" r="81117" b="87039"/>
            <a:stretch/>
          </p:blipFill>
          <p:spPr>
            <a:xfrm>
              <a:off x="10455938" y="9217621"/>
              <a:ext cx="3809672" cy="1088474"/>
            </a:xfrm>
            <a:prstGeom prst="rect">
              <a:avLst/>
            </a:prstGeom>
          </p:spPr>
        </p:pic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A61F0504-2D82-74A9-5C14-9812E217EFEB}"/>
                </a:ext>
              </a:extLst>
            </p:cNvPr>
            <p:cNvSpPr txBox="1"/>
            <p:nvPr/>
          </p:nvSpPr>
          <p:spPr>
            <a:xfrm>
              <a:off x="11535350" y="8880099"/>
              <a:ext cx="165084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000" b="1" dirty="0">
                  <a:solidFill>
                    <a:schemeClr val="bg1"/>
                  </a:solidFill>
                </a:rPr>
                <a:t>(4/4)</a:t>
              </a:r>
              <a:endParaRPr lang="ko-KR" altLang="en-US" sz="4000" b="1" dirty="0">
                <a:solidFill>
                  <a:schemeClr val="bg1"/>
                </a:solidFill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18001340-5958-F878-53D4-8FB01CB0A853}"/>
                </a:ext>
              </a:extLst>
            </p:cNvPr>
            <p:cNvSpPr txBox="1"/>
            <p:nvPr/>
          </p:nvSpPr>
          <p:spPr>
            <a:xfrm>
              <a:off x="2230050" y="5459936"/>
              <a:ext cx="1650848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100" b="1" dirty="0">
                  <a:solidFill>
                    <a:schemeClr val="bg1"/>
                  </a:solidFill>
                </a:rPr>
                <a:t>100/100</a:t>
              </a:r>
              <a:endParaRPr lang="ko-KR" altLang="en-US" sz="2100" b="1" dirty="0">
                <a:solidFill>
                  <a:schemeClr val="bg1"/>
                </a:solidFill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2071EA24-9D09-83D0-58A0-0C8A27A9FF05}"/>
                </a:ext>
              </a:extLst>
            </p:cNvPr>
            <p:cNvSpPr txBox="1"/>
            <p:nvPr/>
          </p:nvSpPr>
          <p:spPr>
            <a:xfrm>
              <a:off x="2305212" y="3563790"/>
              <a:ext cx="1650848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100" b="1" dirty="0">
                  <a:solidFill>
                    <a:schemeClr val="bg1"/>
                  </a:solidFill>
                </a:rPr>
                <a:t>100/100</a:t>
              </a:r>
              <a:endParaRPr lang="ko-KR" altLang="en-US" sz="2100" b="1" dirty="0">
                <a:solidFill>
                  <a:schemeClr val="bg1"/>
                </a:solidFill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48E7AB51-FEE1-E960-C771-FB49D42E2A84}"/>
                </a:ext>
              </a:extLst>
            </p:cNvPr>
            <p:cNvSpPr txBox="1"/>
            <p:nvPr/>
          </p:nvSpPr>
          <p:spPr>
            <a:xfrm>
              <a:off x="2299544" y="1702550"/>
              <a:ext cx="1650848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100" b="1" dirty="0">
                  <a:solidFill>
                    <a:schemeClr val="bg1"/>
                  </a:solidFill>
                </a:rPr>
                <a:t>100/100</a:t>
              </a:r>
              <a:endParaRPr lang="ko-KR" altLang="en-US" sz="2100" b="1" dirty="0">
                <a:solidFill>
                  <a:schemeClr val="bg1"/>
                </a:solidFill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F2259C90-5DEA-923A-091A-A50FD65D95D1}"/>
                </a:ext>
              </a:extLst>
            </p:cNvPr>
            <p:cNvSpPr txBox="1"/>
            <p:nvPr/>
          </p:nvSpPr>
          <p:spPr>
            <a:xfrm>
              <a:off x="4149086" y="2478714"/>
              <a:ext cx="1650848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100" b="1" dirty="0">
                  <a:solidFill>
                    <a:schemeClr val="bg1"/>
                  </a:solidFill>
                </a:rPr>
                <a:t>100/100</a:t>
              </a:r>
              <a:endParaRPr lang="ko-KR" altLang="en-US" sz="2100" b="1" dirty="0">
                <a:solidFill>
                  <a:schemeClr val="bg1"/>
                </a:solidFill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C2DD2B2E-0574-4E86-EDCA-0B6E04D8A644}"/>
                </a:ext>
              </a:extLst>
            </p:cNvPr>
            <p:cNvSpPr txBox="1"/>
            <p:nvPr/>
          </p:nvSpPr>
          <p:spPr>
            <a:xfrm>
              <a:off x="4274764" y="4761944"/>
              <a:ext cx="1650848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100" b="1" dirty="0">
                  <a:solidFill>
                    <a:schemeClr val="bg1"/>
                  </a:solidFill>
                </a:rPr>
                <a:t>100/100</a:t>
              </a:r>
              <a:endParaRPr lang="ko-KR" altLang="en-US" sz="2100" b="1" dirty="0">
                <a:solidFill>
                  <a:schemeClr val="bg1"/>
                </a:solidFill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EDB635AF-C6EA-A9A3-6D2B-08C48AD9961A}"/>
                </a:ext>
              </a:extLst>
            </p:cNvPr>
            <p:cNvSpPr txBox="1"/>
            <p:nvPr/>
          </p:nvSpPr>
          <p:spPr>
            <a:xfrm>
              <a:off x="9884502" y="2623930"/>
              <a:ext cx="1650848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100" b="1" dirty="0">
                  <a:solidFill>
                    <a:schemeClr val="bg1"/>
                  </a:solidFill>
                </a:rPr>
                <a:t>100/100</a:t>
              </a:r>
              <a:endParaRPr lang="ko-KR" altLang="en-US" sz="2100" b="1" dirty="0">
                <a:solidFill>
                  <a:schemeClr val="bg1"/>
                </a:solidFill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40EF675E-F5E7-2432-89A6-0688F1198426}"/>
                </a:ext>
              </a:extLst>
            </p:cNvPr>
            <p:cNvSpPr txBox="1"/>
            <p:nvPr/>
          </p:nvSpPr>
          <p:spPr>
            <a:xfrm>
              <a:off x="9894880" y="4775320"/>
              <a:ext cx="1650848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100" b="1" dirty="0">
                  <a:solidFill>
                    <a:schemeClr val="bg1"/>
                  </a:solidFill>
                </a:rPr>
                <a:t>100/100</a:t>
              </a:r>
              <a:endParaRPr lang="ko-KR" altLang="en-US" sz="2100" b="1" dirty="0">
                <a:solidFill>
                  <a:schemeClr val="bg1"/>
                </a:solidFill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B66BAD09-E8BD-1137-5DEE-33B7B975D140}"/>
                </a:ext>
              </a:extLst>
            </p:cNvPr>
            <p:cNvSpPr txBox="1"/>
            <p:nvPr/>
          </p:nvSpPr>
          <p:spPr>
            <a:xfrm>
              <a:off x="11761792" y="1821388"/>
              <a:ext cx="1650848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100" b="1" dirty="0">
                  <a:solidFill>
                    <a:schemeClr val="bg1"/>
                  </a:solidFill>
                </a:rPr>
                <a:t>100/100</a:t>
              </a:r>
              <a:endParaRPr lang="ko-KR" altLang="en-US" sz="2100" b="1" dirty="0">
                <a:solidFill>
                  <a:schemeClr val="bg1"/>
                </a:solidFill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F4948A5F-A9FA-FC3D-FB9E-8F52030153EC}"/>
                </a:ext>
              </a:extLst>
            </p:cNvPr>
            <p:cNvSpPr txBox="1"/>
            <p:nvPr/>
          </p:nvSpPr>
          <p:spPr>
            <a:xfrm>
              <a:off x="11869906" y="3648824"/>
              <a:ext cx="1650848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100" b="1" dirty="0">
                  <a:solidFill>
                    <a:schemeClr val="bg1"/>
                  </a:solidFill>
                </a:rPr>
                <a:t>100/100</a:t>
              </a:r>
              <a:endParaRPr lang="ko-KR" altLang="en-US" sz="2100" b="1" dirty="0">
                <a:solidFill>
                  <a:schemeClr val="bg1"/>
                </a:solidFill>
              </a:endParaRP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AC940C8B-72B0-A058-EF15-A8F3931144D6}"/>
                </a:ext>
              </a:extLst>
            </p:cNvPr>
            <p:cNvSpPr txBox="1"/>
            <p:nvPr/>
          </p:nvSpPr>
          <p:spPr>
            <a:xfrm>
              <a:off x="11826478" y="5486704"/>
              <a:ext cx="1650848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100" b="1" dirty="0">
                  <a:solidFill>
                    <a:schemeClr val="bg1"/>
                  </a:solidFill>
                </a:rPr>
                <a:t>100/100</a:t>
              </a:r>
              <a:endParaRPr lang="ko-KR" altLang="en-US" sz="21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3D42ADDF-55D6-CFE6-5047-FDBE6D88D1B5}"/>
              </a:ext>
            </a:extLst>
          </p:cNvPr>
          <p:cNvSpPr/>
          <p:nvPr/>
        </p:nvSpPr>
        <p:spPr>
          <a:xfrm>
            <a:off x="5023351" y="3020327"/>
            <a:ext cx="1681046" cy="401400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70CBFF0-0FFC-05E5-5EB7-7F3B578B4BD3}"/>
              </a:ext>
            </a:extLst>
          </p:cNvPr>
          <p:cNvSpPr/>
          <p:nvPr/>
        </p:nvSpPr>
        <p:spPr>
          <a:xfrm>
            <a:off x="9514834" y="3035893"/>
            <a:ext cx="1681046" cy="415168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6687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Object 45"/>
          <p:cNvSpPr txBox="1"/>
          <p:nvPr/>
        </p:nvSpPr>
        <p:spPr>
          <a:xfrm>
            <a:off x="285749" y="181871"/>
            <a:ext cx="5734051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400" u="sng" kern="0" spc="-300" dirty="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구성</a:t>
            </a:r>
            <a:endParaRPr lang="en-US" altLang="ko-KR" sz="2400" u="sng" kern="0" spc="-300" dirty="0">
              <a:solidFill>
                <a:srgbClr val="0F0F0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sz="3600" b="1" kern="0" spc="-300" dirty="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sz="3600" b="1" kern="0" spc="-300" dirty="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흐름도 </a:t>
            </a:r>
            <a:r>
              <a:rPr lang="en-US" altLang="ko-KR" sz="3600" b="1" kern="0" spc="-300" dirty="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3600" b="1" kern="0" spc="-300" dirty="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예시 자료</a:t>
            </a:r>
            <a:r>
              <a:rPr lang="en-US" altLang="ko-KR" sz="3600" b="1" kern="0" spc="-300" dirty="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en-US" sz="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285749" y="1257300"/>
            <a:ext cx="17716500" cy="8610600"/>
          </a:xfrm>
          <a:prstGeom prst="roundRect">
            <a:avLst>
              <a:gd name="adj" fmla="val 3151"/>
            </a:avLst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1" y="1417113"/>
            <a:ext cx="15316200" cy="8322204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16383000" y="1055057"/>
            <a:ext cx="1367366" cy="8812843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algn="ctr"/>
            <a:r>
              <a:rPr lang="ko-KR" altLang="en-US" sz="54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예시용</a:t>
            </a:r>
            <a:endParaRPr lang="en-US" altLang="ko-KR" sz="54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algn="ctr"/>
            <a:r>
              <a:rPr lang="en-US" altLang="ko-KR" sz="20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2000" dirty="0" err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삭제할것</a:t>
            </a:r>
            <a:r>
              <a:rPr lang="en-US" altLang="ko-KR" sz="20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20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A24AF2F-BAC9-8552-0645-31AF9733D1AD}"/>
              </a:ext>
            </a:extLst>
          </p:cNvPr>
          <p:cNvSpPr/>
          <p:nvPr/>
        </p:nvSpPr>
        <p:spPr>
          <a:xfrm>
            <a:off x="762000" y="1028700"/>
            <a:ext cx="16306800" cy="7954834"/>
          </a:xfrm>
          <a:prstGeom prst="rect">
            <a:avLst/>
          </a:prstGeom>
          <a:solidFill>
            <a:schemeClr val="accent2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9900">
                <a:latin typeface="돋움" panose="020B0600000101010101" pitchFamily="50" charset="-127"/>
                <a:ea typeface="돋움" panose="020B0600000101010101" pitchFamily="50" charset="-127"/>
              </a:rPr>
              <a:t>작업 필요</a:t>
            </a:r>
            <a:endParaRPr lang="ko-KR" altLang="en-US" sz="199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316289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모서리가 둥근 직사각형 8"/>
          <p:cNvSpPr/>
          <p:nvPr/>
        </p:nvSpPr>
        <p:spPr>
          <a:xfrm>
            <a:off x="285750" y="1257300"/>
            <a:ext cx="17716500" cy="8610600"/>
          </a:xfrm>
          <a:prstGeom prst="roundRect">
            <a:avLst>
              <a:gd name="adj" fmla="val 3151"/>
            </a:avLst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285749" y="181871"/>
            <a:ext cx="5734051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400" u="sng" kern="0" spc="-300" dirty="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구성</a:t>
            </a:r>
            <a:endParaRPr lang="en-US" altLang="ko-KR" sz="2400" u="sng" kern="0" spc="-300" dirty="0">
              <a:solidFill>
                <a:srgbClr val="0F0F0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sz="3600" b="1" kern="0" spc="-300" dirty="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3600" b="1" kern="0" spc="-300" dirty="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플레이 시나리오</a:t>
            </a:r>
            <a:endParaRPr lang="en-US" sz="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752475" y="1609568"/>
            <a:ext cx="2219325" cy="531113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시작 화면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6074440" y="2992906"/>
            <a:ext cx="1079528" cy="41562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t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공격</a:t>
            </a:r>
          </a:p>
        </p:txBody>
      </p:sp>
      <p:cxnSp>
        <p:nvCxnSpPr>
          <p:cNvPr id="59" name="직선 화살표 연결선 58"/>
          <p:cNvCxnSpPr>
            <a:stCxn id="101" idx="2"/>
          </p:cNvCxnSpPr>
          <p:nvPr/>
        </p:nvCxnSpPr>
        <p:spPr>
          <a:xfrm>
            <a:off x="5160267" y="4708258"/>
            <a:ext cx="11411" cy="399971"/>
          </a:xfrm>
          <a:prstGeom prst="straightConnector1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4458640" y="4683392"/>
            <a:ext cx="608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Yes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3772885" y="3855864"/>
            <a:ext cx="608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No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80" name="꺾인 연결선 79"/>
          <p:cNvCxnSpPr>
            <a:stCxn id="133" idx="3"/>
          </p:cNvCxnSpPr>
          <p:nvPr/>
        </p:nvCxnSpPr>
        <p:spPr>
          <a:xfrm flipV="1">
            <a:off x="10047484" y="2157824"/>
            <a:ext cx="849116" cy="1250707"/>
          </a:xfrm>
          <a:prstGeom prst="bentConnector2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모서리가 둥근 직사각형 90"/>
          <p:cNvSpPr/>
          <p:nvPr/>
        </p:nvSpPr>
        <p:spPr>
          <a:xfrm>
            <a:off x="4051328" y="2152729"/>
            <a:ext cx="2226055" cy="423063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슬라임</a:t>
            </a:r>
            <a:r>
              <a:rPr lang="ko-KR" altLang="en-US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</p:txBody>
      </p:sp>
      <p:cxnSp>
        <p:nvCxnSpPr>
          <p:cNvPr id="99" name="직선 화살표 연결선 98"/>
          <p:cNvCxnSpPr>
            <a:stCxn id="91" idx="2"/>
            <a:endCxn id="28" idx="0"/>
          </p:cNvCxnSpPr>
          <p:nvPr/>
        </p:nvCxnSpPr>
        <p:spPr>
          <a:xfrm>
            <a:off x="5164356" y="2575792"/>
            <a:ext cx="1449848" cy="417114"/>
          </a:xfrm>
          <a:prstGeom prst="straightConnector1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TextBox 134"/>
          <p:cNvSpPr txBox="1"/>
          <p:nvPr/>
        </p:nvSpPr>
        <p:spPr>
          <a:xfrm>
            <a:off x="9857658" y="2992906"/>
            <a:ext cx="608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No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92" name="그룹 191"/>
          <p:cNvGrpSpPr/>
          <p:nvPr/>
        </p:nvGrpSpPr>
        <p:grpSpPr>
          <a:xfrm>
            <a:off x="14554200" y="6591300"/>
            <a:ext cx="3124200" cy="2590800"/>
            <a:chOff x="14554200" y="6972300"/>
            <a:chExt cx="3124200" cy="2590800"/>
          </a:xfrm>
        </p:grpSpPr>
        <p:sp>
          <p:nvSpPr>
            <p:cNvPr id="65" name="모서리가 둥근 직사각형 64"/>
            <p:cNvSpPr/>
            <p:nvPr/>
          </p:nvSpPr>
          <p:spPr>
            <a:xfrm>
              <a:off x="14554200" y="6972300"/>
              <a:ext cx="3124200" cy="2590800"/>
            </a:xfrm>
            <a:prstGeom prst="roundRect">
              <a:avLst>
                <a:gd name="adj" fmla="val 7591"/>
              </a:avLst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6" name="직사각형 65"/>
            <p:cNvSpPr/>
            <p:nvPr/>
          </p:nvSpPr>
          <p:spPr>
            <a:xfrm>
              <a:off x="14789434" y="7200900"/>
              <a:ext cx="1125443" cy="419395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0000" bIns="90000" rtlCol="0" anchor="t"/>
            <a:lstStyle/>
            <a:p>
              <a:pPr algn="ctr"/>
              <a:r>
                <a:rPr lang="ko-KR" altLang="en-US" sz="16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화면</a:t>
              </a:r>
            </a:p>
          </p:txBody>
        </p:sp>
        <p:sp>
          <p:nvSpPr>
            <p:cNvPr id="102" name="모서리가 둥근 직사각형 101"/>
            <p:cNvSpPr/>
            <p:nvPr/>
          </p:nvSpPr>
          <p:spPr>
            <a:xfrm>
              <a:off x="16354396" y="7199082"/>
              <a:ext cx="1125443" cy="415625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이벤트</a:t>
              </a:r>
            </a:p>
          </p:txBody>
        </p:sp>
        <p:sp>
          <p:nvSpPr>
            <p:cNvPr id="103" name="직사각형 102"/>
            <p:cNvSpPr/>
            <p:nvPr/>
          </p:nvSpPr>
          <p:spPr>
            <a:xfrm>
              <a:off x="14789434" y="8032633"/>
              <a:ext cx="1125443" cy="394425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0000" bIns="90000" rtlCol="0" anchor="t"/>
            <a:lstStyle/>
            <a:p>
              <a:pPr algn="ctr"/>
              <a:r>
                <a:rPr lang="ko-KR" altLang="en-US" sz="16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유저 행동</a:t>
              </a:r>
            </a:p>
          </p:txBody>
        </p:sp>
        <p:sp>
          <p:nvSpPr>
            <p:cNvPr id="184" name="다이아몬드 183"/>
            <p:cNvSpPr/>
            <p:nvPr/>
          </p:nvSpPr>
          <p:spPr>
            <a:xfrm>
              <a:off x="16330905" y="8044232"/>
              <a:ext cx="1132077" cy="415625"/>
            </a:xfrm>
            <a:prstGeom prst="diamond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ysClr val="windowText" lastClr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조건</a:t>
              </a:r>
            </a:p>
          </p:txBody>
        </p:sp>
        <p:sp>
          <p:nvSpPr>
            <p:cNvPr id="185" name="모서리가 둥근 직사각형 184"/>
            <p:cNvSpPr/>
            <p:nvPr/>
          </p:nvSpPr>
          <p:spPr>
            <a:xfrm>
              <a:off x="16330905" y="8882582"/>
              <a:ext cx="1139384" cy="41562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결과</a:t>
              </a:r>
            </a:p>
          </p:txBody>
        </p:sp>
      </p:grpSp>
      <p:sp>
        <p:nvSpPr>
          <p:cNvPr id="62" name="직사각형 61"/>
          <p:cNvSpPr/>
          <p:nvPr/>
        </p:nvSpPr>
        <p:spPr>
          <a:xfrm>
            <a:off x="12420600" y="1441089"/>
            <a:ext cx="54328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플레이하는 유저가 어떤 순서로 플레이하게 될 지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752475" y="2171359"/>
            <a:ext cx="2219325" cy="41550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t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시작 버튼 클릭</a:t>
            </a:r>
          </a:p>
        </p:txBody>
      </p:sp>
      <p:cxnSp>
        <p:nvCxnSpPr>
          <p:cNvPr id="69" name="꺾인 연결선 68"/>
          <p:cNvCxnSpPr>
            <a:stCxn id="63" idx="3"/>
            <a:endCxn id="70" idx="1"/>
          </p:cNvCxnSpPr>
          <p:nvPr/>
        </p:nvCxnSpPr>
        <p:spPr>
          <a:xfrm flipV="1">
            <a:off x="2971800" y="1875125"/>
            <a:ext cx="1086258" cy="503985"/>
          </a:xfrm>
          <a:prstGeom prst="bentConnector3">
            <a:avLst>
              <a:gd name="adj1" fmla="val 50000"/>
            </a:avLst>
          </a:prstGeom>
          <a:ln w="571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직사각형 69"/>
          <p:cNvSpPr/>
          <p:nvPr/>
        </p:nvSpPr>
        <p:spPr>
          <a:xfrm>
            <a:off x="4058058" y="1609568"/>
            <a:ext cx="7683747" cy="531113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플레이 화면 </a:t>
            </a:r>
            <a:r>
              <a:rPr lang="en-US" altLang="ko-KR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스테이지</a:t>
            </a:r>
            <a:r>
              <a:rPr lang="en-US" altLang="ko-KR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1~3)</a:t>
            </a:r>
            <a:endParaRPr lang="ko-KR" altLang="en-US" sz="16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2" name="직사각형 81"/>
          <p:cNvSpPr/>
          <p:nvPr/>
        </p:nvSpPr>
        <p:spPr>
          <a:xfrm>
            <a:off x="3170655" y="2975763"/>
            <a:ext cx="1079528" cy="41562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t"/>
          <a:lstStyle/>
          <a:p>
            <a:pPr algn="ctr"/>
            <a:r>
              <a:rPr lang="ko-KR" altLang="en-US"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회피</a:t>
            </a:r>
            <a:endParaRPr lang="ko-KR" altLang="en-US" sz="16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85" name="직선 화살표 연결선 84"/>
          <p:cNvCxnSpPr>
            <a:stCxn id="91" idx="2"/>
            <a:endCxn id="82" idx="0"/>
          </p:cNvCxnSpPr>
          <p:nvPr/>
        </p:nvCxnSpPr>
        <p:spPr>
          <a:xfrm flipH="1">
            <a:off x="3710419" y="2575792"/>
            <a:ext cx="1453937" cy="399971"/>
          </a:xfrm>
          <a:prstGeom prst="straightConnector1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직사각형 91"/>
          <p:cNvSpPr/>
          <p:nvPr/>
        </p:nvSpPr>
        <p:spPr>
          <a:xfrm>
            <a:off x="4620503" y="2992906"/>
            <a:ext cx="1079528" cy="41562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t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피격</a:t>
            </a:r>
          </a:p>
        </p:txBody>
      </p:sp>
      <p:cxnSp>
        <p:nvCxnSpPr>
          <p:cNvPr id="93" name="직선 화살표 연결선 92"/>
          <p:cNvCxnSpPr>
            <a:stCxn id="91" idx="2"/>
            <a:endCxn id="92" idx="0"/>
          </p:cNvCxnSpPr>
          <p:nvPr/>
        </p:nvCxnSpPr>
        <p:spPr>
          <a:xfrm flipH="1">
            <a:off x="5160267" y="2575792"/>
            <a:ext cx="4089" cy="417114"/>
          </a:xfrm>
          <a:prstGeom prst="straightConnector1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다이아몬드 100"/>
          <p:cNvSpPr/>
          <p:nvPr/>
        </p:nvSpPr>
        <p:spPr>
          <a:xfrm>
            <a:off x="4234625" y="3911581"/>
            <a:ext cx="1851284" cy="796677"/>
          </a:xfrm>
          <a:prstGeom prst="diamond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체력이 </a:t>
            </a:r>
            <a:r>
              <a:rPr lang="en-US" altLang="ko-KR" sz="160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0?</a:t>
            </a:r>
            <a:endParaRPr lang="ko-KR" altLang="en-US" sz="1600" dirty="0">
              <a:solidFill>
                <a:sysClr val="windowText" lastClr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07" name="직선 화살표 연결선 106"/>
          <p:cNvCxnSpPr>
            <a:stCxn id="92" idx="2"/>
            <a:endCxn id="101" idx="0"/>
          </p:cNvCxnSpPr>
          <p:nvPr/>
        </p:nvCxnSpPr>
        <p:spPr>
          <a:xfrm>
            <a:off x="5160267" y="3408531"/>
            <a:ext cx="0" cy="503050"/>
          </a:xfrm>
          <a:prstGeom prst="straightConnector1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/>
          <p:cNvCxnSpPr>
            <a:stCxn id="101" idx="1"/>
          </p:cNvCxnSpPr>
          <p:nvPr/>
        </p:nvCxnSpPr>
        <p:spPr>
          <a:xfrm flipH="1">
            <a:off x="3733272" y="4309920"/>
            <a:ext cx="501353" cy="6949"/>
          </a:xfrm>
          <a:prstGeom prst="straightConnector1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모서리가 둥근 직사각형 111"/>
          <p:cNvSpPr/>
          <p:nvPr/>
        </p:nvSpPr>
        <p:spPr>
          <a:xfrm>
            <a:off x="2377581" y="4099793"/>
            <a:ext cx="1328920" cy="415625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체력 감소</a:t>
            </a:r>
            <a:endParaRPr lang="ko-KR" altLang="en-US" sz="16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6" name="모서리가 둥근 직사각형 115"/>
          <p:cNvSpPr/>
          <p:nvPr/>
        </p:nvSpPr>
        <p:spPr>
          <a:xfrm>
            <a:off x="4374533" y="5171611"/>
            <a:ext cx="1594289" cy="45452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실패 엔딩</a:t>
            </a:r>
            <a:endParaRPr lang="ko-KR" altLang="en-US" sz="16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9" name="모서리가 둥근 직사각형 128"/>
          <p:cNvSpPr/>
          <p:nvPr/>
        </p:nvSpPr>
        <p:spPr>
          <a:xfrm>
            <a:off x="7961948" y="2160167"/>
            <a:ext cx="1791652" cy="415625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포탈 도착</a:t>
            </a:r>
            <a:endParaRPr lang="ko-KR" altLang="en-US" sz="16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3" name="다이아몬드 132"/>
          <p:cNvSpPr/>
          <p:nvPr/>
        </p:nvSpPr>
        <p:spPr>
          <a:xfrm>
            <a:off x="7692616" y="3058243"/>
            <a:ext cx="2354868" cy="700575"/>
          </a:xfrm>
          <a:prstGeom prst="diamond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스테이지</a:t>
            </a:r>
            <a:r>
              <a:rPr lang="en-US" altLang="ko-KR" sz="160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3?</a:t>
            </a:r>
            <a:endParaRPr lang="ko-KR" altLang="en-US" sz="1600" dirty="0">
              <a:solidFill>
                <a:sysClr val="windowText" lastClr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34" name="직선 화살표 연결선 133"/>
          <p:cNvCxnSpPr>
            <a:stCxn id="129" idx="2"/>
            <a:endCxn id="133" idx="0"/>
          </p:cNvCxnSpPr>
          <p:nvPr/>
        </p:nvCxnSpPr>
        <p:spPr>
          <a:xfrm>
            <a:off x="8857774" y="2575792"/>
            <a:ext cx="12276" cy="482451"/>
          </a:xfrm>
          <a:prstGeom prst="straightConnector1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직사각형 146"/>
          <p:cNvSpPr/>
          <p:nvPr/>
        </p:nvSpPr>
        <p:spPr>
          <a:xfrm>
            <a:off x="7623488" y="4307775"/>
            <a:ext cx="4687958" cy="531113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플레이 화면 </a:t>
            </a:r>
            <a:r>
              <a:rPr lang="en-US" altLang="ko-KR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보스 스테이지</a:t>
            </a:r>
            <a:r>
              <a:rPr lang="en-US" altLang="ko-KR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16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48" name="직선 화살표 연결선 147"/>
          <p:cNvCxnSpPr>
            <a:stCxn id="133" idx="2"/>
          </p:cNvCxnSpPr>
          <p:nvPr/>
        </p:nvCxnSpPr>
        <p:spPr>
          <a:xfrm>
            <a:off x="8870050" y="3758818"/>
            <a:ext cx="0" cy="548787"/>
          </a:xfrm>
          <a:prstGeom prst="straightConnector1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TextBox 149"/>
          <p:cNvSpPr txBox="1"/>
          <p:nvPr/>
        </p:nvSpPr>
        <p:spPr>
          <a:xfrm>
            <a:off x="8156147" y="3816590"/>
            <a:ext cx="608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Yes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2" name="모서리가 둥근 직사각형 151"/>
          <p:cNvSpPr/>
          <p:nvPr/>
        </p:nvSpPr>
        <p:spPr>
          <a:xfrm>
            <a:off x="7868763" y="4865799"/>
            <a:ext cx="1791652" cy="415625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보스 몬스터</a:t>
            </a:r>
          </a:p>
        </p:txBody>
      </p:sp>
      <p:sp>
        <p:nvSpPr>
          <p:cNvPr id="163" name="직사각형 162"/>
          <p:cNvSpPr/>
          <p:nvPr/>
        </p:nvSpPr>
        <p:spPr>
          <a:xfrm>
            <a:off x="9664195" y="5681488"/>
            <a:ext cx="1079528" cy="41562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t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공격</a:t>
            </a:r>
          </a:p>
        </p:txBody>
      </p:sp>
      <p:cxnSp>
        <p:nvCxnSpPr>
          <p:cNvPr id="164" name="직선 화살표 연결선 163"/>
          <p:cNvCxnSpPr>
            <a:stCxn id="190" idx="2"/>
          </p:cNvCxnSpPr>
          <p:nvPr/>
        </p:nvCxnSpPr>
        <p:spPr>
          <a:xfrm>
            <a:off x="8750022" y="7396840"/>
            <a:ext cx="11411" cy="399971"/>
          </a:xfrm>
          <a:prstGeom prst="straightConnector1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TextBox 164"/>
          <p:cNvSpPr txBox="1"/>
          <p:nvPr/>
        </p:nvSpPr>
        <p:spPr>
          <a:xfrm>
            <a:off x="8048395" y="7371974"/>
            <a:ext cx="608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Yes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6" name="TextBox 165"/>
          <p:cNvSpPr txBox="1"/>
          <p:nvPr/>
        </p:nvSpPr>
        <p:spPr>
          <a:xfrm>
            <a:off x="7362640" y="6544446"/>
            <a:ext cx="608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No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67" name="직선 화살표 연결선 166"/>
          <p:cNvCxnSpPr>
            <a:endCxn id="163" idx="0"/>
          </p:cNvCxnSpPr>
          <p:nvPr/>
        </p:nvCxnSpPr>
        <p:spPr>
          <a:xfrm>
            <a:off x="8754111" y="5264374"/>
            <a:ext cx="1449848" cy="417114"/>
          </a:xfrm>
          <a:prstGeom prst="straightConnector1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직사각형 180"/>
          <p:cNvSpPr/>
          <p:nvPr/>
        </p:nvSpPr>
        <p:spPr>
          <a:xfrm>
            <a:off x="6760410" y="5664345"/>
            <a:ext cx="1079528" cy="41562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t"/>
          <a:lstStyle/>
          <a:p>
            <a:pPr algn="ctr"/>
            <a:r>
              <a:rPr lang="ko-KR" altLang="en-US"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회피</a:t>
            </a:r>
            <a:endParaRPr lang="ko-KR" altLang="en-US" sz="16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82" name="직선 화살표 연결선 181"/>
          <p:cNvCxnSpPr>
            <a:endCxn id="181" idx="0"/>
          </p:cNvCxnSpPr>
          <p:nvPr/>
        </p:nvCxnSpPr>
        <p:spPr>
          <a:xfrm flipH="1">
            <a:off x="7300174" y="5264374"/>
            <a:ext cx="1453937" cy="399971"/>
          </a:xfrm>
          <a:prstGeom prst="straightConnector1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3" name="직사각형 182"/>
          <p:cNvSpPr/>
          <p:nvPr/>
        </p:nvSpPr>
        <p:spPr>
          <a:xfrm>
            <a:off x="8210258" y="5681488"/>
            <a:ext cx="1079528" cy="41562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t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피격</a:t>
            </a:r>
          </a:p>
        </p:txBody>
      </p:sp>
      <p:cxnSp>
        <p:nvCxnSpPr>
          <p:cNvPr id="189" name="직선 화살표 연결선 188"/>
          <p:cNvCxnSpPr>
            <a:endCxn id="183" idx="0"/>
          </p:cNvCxnSpPr>
          <p:nvPr/>
        </p:nvCxnSpPr>
        <p:spPr>
          <a:xfrm flipH="1">
            <a:off x="8750022" y="5264374"/>
            <a:ext cx="4089" cy="417114"/>
          </a:xfrm>
          <a:prstGeom prst="straightConnector1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0" name="다이아몬드 189"/>
          <p:cNvSpPr/>
          <p:nvPr/>
        </p:nvSpPr>
        <p:spPr>
          <a:xfrm>
            <a:off x="7824380" y="6600163"/>
            <a:ext cx="1851284" cy="796677"/>
          </a:xfrm>
          <a:prstGeom prst="diamond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체력이 </a:t>
            </a:r>
            <a:r>
              <a:rPr lang="en-US" altLang="ko-KR" sz="160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0?</a:t>
            </a:r>
            <a:endParaRPr lang="ko-KR" altLang="en-US" sz="1600" dirty="0">
              <a:solidFill>
                <a:sysClr val="windowText" lastClr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91" name="직선 화살표 연결선 190"/>
          <p:cNvCxnSpPr>
            <a:stCxn id="183" idx="2"/>
            <a:endCxn id="190" idx="0"/>
          </p:cNvCxnSpPr>
          <p:nvPr/>
        </p:nvCxnSpPr>
        <p:spPr>
          <a:xfrm>
            <a:off x="8750022" y="6097113"/>
            <a:ext cx="0" cy="503050"/>
          </a:xfrm>
          <a:prstGeom prst="straightConnector1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직선 화살표 연결선 193"/>
          <p:cNvCxnSpPr>
            <a:stCxn id="190" idx="1"/>
          </p:cNvCxnSpPr>
          <p:nvPr/>
        </p:nvCxnSpPr>
        <p:spPr>
          <a:xfrm flipH="1">
            <a:off x="7323027" y="6998502"/>
            <a:ext cx="501353" cy="6949"/>
          </a:xfrm>
          <a:prstGeom prst="straightConnector1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5" name="모서리가 둥근 직사각형 194"/>
          <p:cNvSpPr/>
          <p:nvPr/>
        </p:nvSpPr>
        <p:spPr>
          <a:xfrm>
            <a:off x="5967336" y="6788375"/>
            <a:ext cx="1328920" cy="415625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체력 감소</a:t>
            </a:r>
            <a:endParaRPr lang="ko-KR" altLang="en-US" sz="16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7" name="다이아몬드 196"/>
          <p:cNvSpPr/>
          <p:nvPr/>
        </p:nvSpPr>
        <p:spPr>
          <a:xfrm>
            <a:off x="11330505" y="5448300"/>
            <a:ext cx="2225953" cy="947939"/>
          </a:xfrm>
          <a:prstGeom prst="diamond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몬스터의체력이 </a:t>
            </a:r>
            <a:r>
              <a:rPr lang="en-US" altLang="ko-KR" sz="160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0?</a:t>
            </a:r>
            <a:endParaRPr lang="ko-KR" altLang="en-US" sz="1600" dirty="0">
              <a:solidFill>
                <a:sysClr val="windowText" lastClr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98" name="직선 화살표 연결선 197"/>
          <p:cNvCxnSpPr>
            <a:stCxn id="163" idx="3"/>
            <a:endCxn id="197" idx="1"/>
          </p:cNvCxnSpPr>
          <p:nvPr/>
        </p:nvCxnSpPr>
        <p:spPr>
          <a:xfrm>
            <a:off x="10743723" y="5889301"/>
            <a:ext cx="586782" cy="32969"/>
          </a:xfrm>
          <a:prstGeom prst="straightConnector1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직선 화살표 연결선 198"/>
          <p:cNvCxnSpPr/>
          <p:nvPr/>
        </p:nvCxnSpPr>
        <p:spPr>
          <a:xfrm>
            <a:off x="12439083" y="6376205"/>
            <a:ext cx="11411" cy="399971"/>
          </a:xfrm>
          <a:prstGeom prst="straightConnector1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0" name="TextBox 199"/>
          <p:cNvSpPr txBox="1"/>
          <p:nvPr/>
        </p:nvSpPr>
        <p:spPr>
          <a:xfrm>
            <a:off x="11737456" y="6351339"/>
            <a:ext cx="608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Yes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2" name="직사각형 201"/>
          <p:cNvSpPr/>
          <p:nvPr/>
        </p:nvSpPr>
        <p:spPr>
          <a:xfrm>
            <a:off x="7984304" y="7796811"/>
            <a:ext cx="1531435" cy="531113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엔딩 화면</a:t>
            </a:r>
            <a:endParaRPr lang="en-US" altLang="ko-KR" sz="16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실패</a:t>
            </a:r>
            <a:r>
              <a:rPr lang="en-US" altLang="ko-KR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16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3" name="직사각형 202"/>
          <p:cNvSpPr/>
          <p:nvPr/>
        </p:nvSpPr>
        <p:spPr>
          <a:xfrm>
            <a:off x="11684776" y="6793031"/>
            <a:ext cx="1531435" cy="531113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엔딩 화면 </a:t>
            </a:r>
            <a:r>
              <a:rPr lang="en-US" altLang="ko-KR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성공</a:t>
            </a:r>
            <a:r>
              <a:rPr lang="en-US" altLang="ko-KR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16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3D82AE1-011A-090C-36FB-82A30DB2ACFD}"/>
              </a:ext>
            </a:extLst>
          </p:cNvPr>
          <p:cNvSpPr/>
          <p:nvPr/>
        </p:nvSpPr>
        <p:spPr>
          <a:xfrm>
            <a:off x="762000" y="1028700"/>
            <a:ext cx="16306800" cy="7954834"/>
          </a:xfrm>
          <a:prstGeom prst="rect">
            <a:avLst/>
          </a:prstGeom>
          <a:solidFill>
            <a:schemeClr val="accent2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9900">
                <a:latin typeface="돋움" panose="020B0600000101010101" pitchFamily="50" charset="-127"/>
                <a:ea typeface="돋움" panose="020B0600000101010101" pitchFamily="50" charset="-127"/>
              </a:rPr>
              <a:t>작업 필요</a:t>
            </a:r>
            <a:endParaRPr lang="ko-KR" altLang="en-US" sz="199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61576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모서리가 둥근 직사각형 8"/>
          <p:cNvSpPr/>
          <p:nvPr/>
        </p:nvSpPr>
        <p:spPr>
          <a:xfrm>
            <a:off x="285750" y="1257300"/>
            <a:ext cx="17716500" cy="8610600"/>
          </a:xfrm>
          <a:prstGeom prst="roundRect">
            <a:avLst>
              <a:gd name="adj" fmla="val 3151"/>
            </a:avLst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285749" y="181871"/>
            <a:ext cx="5734051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400" u="sng" kern="0" spc="-300" dirty="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구성</a:t>
            </a:r>
            <a:endParaRPr lang="en-US" altLang="ko-KR" sz="2400" u="sng" kern="0" spc="-300" dirty="0">
              <a:solidFill>
                <a:srgbClr val="0F0F0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sz="3600" b="1" kern="0" spc="-300" dirty="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3600" b="1" kern="0" spc="-300" dirty="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플레이 시나리오 </a:t>
            </a:r>
            <a:r>
              <a:rPr lang="en-US" altLang="ko-KR" sz="3600" b="1" kern="0" spc="-300" dirty="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3600" b="1" kern="0" spc="-300" dirty="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예시 자료</a:t>
            </a:r>
            <a:r>
              <a:rPr lang="en-US" altLang="ko-KR" sz="3600" b="1" kern="0" spc="-300" dirty="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en-US" sz="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1909353"/>
            <a:ext cx="14391204" cy="7120347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6383000" y="1055057"/>
            <a:ext cx="1367366" cy="8812843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algn="ctr"/>
            <a:r>
              <a:rPr lang="ko-KR" altLang="en-US" sz="54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예시용</a:t>
            </a:r>
            <a:endParaRPr lang="en-US" altLang="ko-KR" sz="54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algn="ctr"/>
            <a:r>
              <a:rPr lang="en-US" altLang="ko-KR" sz="20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2000" dirty="0" err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삭제할것</a:t>
            </a:r>
            <a:r>
              <a:rPr lang="en-US" altLang="ko-KR" sz="20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20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D57FE5B-91FB-DCDA-8FA3-B1F2988D5ED4}"/>
              </a:ext>
            </a:extLst>
          </p:cNvPr>
          <p:cNvSpPr/>
          <p:nvPr/>
        </p:nvSpPr>
        <p:spPr>
          <a:xfrm>
            <a:off x="762000" y="1028700"/>
            <a:ext cx="16306800" cy="7954834"/>
          </a:xfrm>
          <a:prstGeom prst="rect">
            <a:avLst/>
          </a:prstGeom>
          <a:solidFill>
            <a:schemeClr val="accent2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9900">
                <a:latin typeface="돋움" panose="020B0600000101010101" pitchFamily="50" charset="-127"/>
                <a:ea typeface="돋움" panose="020B0600000101010101" pitchFamily="50" charset="-127"/>
              </a:rPr>
              <a:t>작업 필요</a:t>
            </a:r>
            <a:endParaRPr lang="ko-KR" altLang="en-US" sz="199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248248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Object 45"/>
          <p:cNvSpPr txBox="1"/>
          <p:nvPr/>
        </p:nvSpPr>
        <p:spPr>
          <a:xfrm>
            <a:off x="285749" y="181871"/>
            <a:ext cx="5734051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/>
            <a:r>
              <a:rPr lang="ko-KR" altLang="en-US" sz="2400" u="sng" kern="0" spc="-300" dirty="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구성</a:t>
            </a:r>
            <a:endParaRPr lang="en-US" altLang="ko-KR" sz="2400" u="sng" kern="0" spc="-300" dirty="0">
              <a:solidFill>
                <a:srgbClr val="0F0F0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/>
            <a:r>
              <a:rPr lang="en-US" altLang="ko-KR" sz="3600" b="1" kern="0" spc="-300" dirty="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sz="3600" b="1" kern="0" spc="-300" dirty="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아이템 구성</a:t>
            </a:r>
            <a:endParaRPr lang="en-US" altLang="ko-KR" sz="6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285749" y="1257300"/>
            <a:ext cx="17716500" cy="8610600"/>
          </a:xfrm>
          <a:prstGeom prst="roundRect">
            <a:avLst>
              <a:gd name="adj" fmla="val 3151"/>
            </a:avLst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57200" y="1303466"/>
            <a:ext cx="8534399" cy="821763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b="1" kern="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1) </a:t>
            </a:r>
            <a:r>
              <a:rPr lang="ko-KR" altLang="en-US" sz="2800" b="1" kern="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사과</a:t>
            </a:r>
            <a:endParaRPr lang="en-US" altLang="ko-KR" sz="2800" b="1" kern="0" spc="-2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>
              <a:lnSpc>
                <a:spcPct val="150000"/>
              </a:lnSpc>
            </a:pPr>
            <a:r>
              <a:rPr lang="ko-KR" altLang="en-US" sz="2000" kern="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음식의 주재료</a:t>
            </a:r>
            <a:endParaRPr lang="en-US" altLang="ko-KR" sz="2000" kern="0" spc="-2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>
              <a:lnSpc>
                <a:spcPct val="150000"/>
              </a:lnSpc>
            </a:pPr>
            <a:r>
              <a:rPr lang="ko-KR" altLang="en-US" sz="2000" kern="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다른 재료와 조합하여 음식을 완성할 수 있다</a:t>
            </a:r>
            <a:r>
              <a:rPr lang="en-US" altLang="ko-KR" sz="2000" kern="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2000" kern="0" spc="-2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 lvl="0">
              <a:lnSpc>
                <a:spcPct val="150000"/>
              </a:lnSpc>
            </a:pPr>
            <a:r>
              <a:rPr lang="en-US" altLang="ko-KR" sz="2800" b="1" kern="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2) </a:t>
            </a:r>
            <a:r>
              <a:rPr lang="ko-KR" altLang="en-US" sz="2800" b="1" kern="0" spc="-2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독사과</a:t>
            </a:r>
            <a:endParaRPr lang="en-US" altLang="ko-KR" sz="2800" b="1" kern="0" spc="-2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 lvl="0">
              <a:lnSpc>
                <a:spcPct val="150000"/>
              </a:lnSpc>
            </a:pPr>
            <a:r>
              <a:rPr lang="en-US" altLang="ko-KR" sz="2000" kern="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‘</a:t>
            </a:r>
            <a:r>
              <a:rPr lang="ko-KR" altLang="en-US" sz="2000" kern="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사과</a:t>
            </a:r>
            <a:r>
              <a:rPr lang="en-US" altLang="ko-KR" sz="2000" kern="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’</a:t>
            </a:r>
            <a:r>
              <a:rPr lang="ko-KR" altLang="en-US" sz="2000" kern="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와 비슷하게 생긴 방해 요소</a:t>
            </a:r>
            <a:endParaRPr lang="en-US" altLang="ko-KR" sz="2000" kern="0" spc="-2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 lvl="0">
              <a:lnSpc>
                <a:spcPct val="150000"/>
              </a:lnSpc>
            </a:pPr>
            <a:r>
              <a:rPr lang="ko-KR" altLang="en-US" sz="2000" kern="0" spc="-2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독사과와</a:t>
            </a:r>
            <a:r>
              <a:rPr lang="ko-KR" altLang="en-US" sz="2000" kern="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 조합하여 만든 음식은 만족도를 떨어트린다</a:t>
            </a:r>
            <a:r>
              <a:rPr lang="en-US" altLang="ko-KR" sz="2000" kern="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.</a:t>
            </a:r>
          </a:p>
          <a:p>
            <a:pPr lvl="0">
              <a:lnSpc>
                <a:spcPct val="150000"/>
              </a:lnSpc>
            </a:pPr>
            <a:endParaRPr lang="en-US" altLang="ko-KR" sz="2000" kern="0" spc="-2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 lvl="0">
              <a:lnSpc>
                <a:spcPct val="150000"/>
              </a:lnSpc>
            </a:pPr>
            <a:r>
              <a:rPr lang="en-US" altLang="ko-KR" sz="2800" b="1" kern="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3) </a:t>
            </a:r>
            <a:r>
              <a:rPr lang="ko-KR" altLang="en-US" sz="2800" b="1" kern="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컵</a:t>
            </a:r>
            <a:r>
              <a:rPr lang="en-US" altLang="ko-KR" sz="2800" b="1" kern="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, </a:t>
            </a:r>
            <a:r>
              <a:rPr lang="ko-KR" altLang="en-US" sz="2800" b="1" kern="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그릇</a:t>
            </a:r>
            <a:r>
              <a:rPr lang="en-US" altLang="ko-KR" sz="2800" b="1" kern="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, </a:t>
            </a:r>
            <a:r>
              <a:rPr lang="ko-KR" altLang="en-US" sz="2800" b="1" kern="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믹서기</a:t>
            </a:r>
            <a:r>
              <a:rPr lang="en-US" altLang="ko-KR" sz="2800" b="1" kern="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, </a:t>
            </a:r>
            <a:r>
              <a:rPr lang="ko-KR" altLang="en-US" sz="2800" b="1" kern="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오븐</a:t>
            </a:r>
            <a:endParaRPr lang="en-US" altLang="ko-KR" sz="2800" b="1" kern="0" spc="-2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 lvl="0">
              <a:lnSpc>
                <a:spcPct val="150000"/>
              </a:lnSpc>
            </a:pPr>
            <a:r>
              <a:rPr lang="ko-KR" altLang="en-US" sz="2000" kern="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음식을 조합할 때 필요한 도구</a:t>
            </a:r>
            <a:endParaRPr lang="en-US" altLang="ko-KR" sz="2000" kern="0" spc="-2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 lvl="0">
              <a:lnSpc>
                <a:spcPct val="150000"/>
              </a:lnSpc>
            </a:pPr>
            <a:endParaRPr lang="en-US" altLang="ko-KR" sz="2000" kern="0" spc="-2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 lvl="0">
              <a:lnSpc>
                <a:spcPct val="150000"/>
              </a:lnSpc>
            </a:pPr>
            <a:r>
              <a:rPr lang="en-US" altLang="ko-KR" sz="2800" b="1" kern="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4) </a:t>
            </a:r>
            <a:r>
              <a:rPr lang="ko-KR" altLang="en-US" sz="2800" b="1" kern="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기타 음식 재료</a:t>
            </a:r>
            <a:endParaRPr lang="en-US" altLang="ko-KR" sz="2800" b="1" kern="0" spc="-2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 lvl="0">
              <a:lnSpc>
                <a:spcPct val="150000"/>
              </a:lnSpc>
            </a:pPr>
            <a:r>
              <a:rPr lang="ko-KR" altLang="en-US" sz="2000" kern="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파이</a:t>
            </a:r>
            <a:r>
              <a:rPr lang="en-US" altLang="ko-KR" sz="2000" kern="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, </a:t>
            </a:r>
            <a:r>
              <a:rPr lang="ko-KR" altLang="en-US" sz="2000" kern="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식빵</a:t>
            </a:r>
            <a:r>
              <a:rPr lang="en-US" altLang="ko-KR" sz="2000" kern="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, </a:t>
            </a:r>
            <a:r>
              <a:rPr lang="ko-KR" altLang="en-US" sz="2000" kern="0" spc="-2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와플</a:t>
            </a:r>
            <a:r>
              <a:rPr lang="en-US" altLang="ko-KR" sz="2000" kern="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, </a:t>
            </a:r>
            <a:r>
              <a:rPr lang="ko-KR" altLang="en-US" sz="2000" kern="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쨈 등의 다른 재료들은</a:t>
            </a:r>
            <a:endParaRPr lang="en-US" altLang="ko-KR" sz="2000" kern="0" spc="-2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 lvl="0">
              <a:lnSpc>
                <a:spcPct val="150000"/>
              </a:lnSpc>
            </a:pPr>
            <a:r>
              <a:rPr lang="ko-KR" altLang="en-US" sz="2000" kern="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사과</a:t>
            </a:r>
            <a:r>
              <a:rPr lang="en-US" altLang="ko-KR" sz="2000" kern="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/</a:t>
            </a:r>
            <a:r>
              <a:rPr lang="ko-KR" altLang="en-US" sz="2000" kern="0" spc="-2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독사과와</a:t>
            </a:r>
            <a:r>
              <a:rPr lang="ko-KR" altLang="en-US" sz="2000" kern="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 조합하여</a:t>
            </a:r>
            <a:r>
              <a:rPr lang="en-US" altLang="ko-KR" sz="2000" kern="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 </a:t>
            </a:r>
            <a:r>
              <a:rPr lang="ko-KR" altLang="en-US" sz="2000" kern="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음식을 완성할 수 있다</a:t>
            </a:r>
            <a:r>
              <a:rPr lang="en-US" altLang="ko-KR" sz="2000" kern="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.</a:t>
            </a:r>
          </a:p>
          <a:p>
            <a:pPr lvl="0">
              <a:lnSpc>
                <a:spcPct val="150000"/>
              </a:lnSpc>
            </a:pPr>
            <a:endParaRPr lang="en-US" altLang="ko-KR" sz="2000" kern="0" spc="-2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 lvl="0">
              <a:lnSpc>
                <a:spcPct val="150000"/>
              </a:lnSpc>
            </a:pPr>
            <a:r>
              <a:rPr lang="en-US" altLang="ko-KR" sz="2000" kern="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* </a:t>
            </a:r>
            <a:r>
              <a:rPr lang="ko-KR" altLang="en-US" sz="2000" kern="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유저가 잡을 수 있는 모든 물건은 마녀에게 던져 퇴치하는 도구로 사용할 수 있다</a:t>
            </a:r>
            <a:r>
              <a:rPr lang="en-US" altLang="ko-KR" sz="2000" kern="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.</a:t>
            </a:r>
          </a:p>
        </p:txBody>
      </p:sp>
      <p:cxnSp>
        <p:nvCxnSpPr>
          <p:cNvPr id="10" name="직선 연결선 9"/>
          <p:cNvCxnSpPr/>
          <p:nvPr/>
        </p:nvCxnSpPr>
        <p:spPr>
          <a:xfrm>
            <a:off x="9143999" y="1257300"/>
            <a:ext cx="0" cy="8610600"/>
          </a:xfrm>
          <a:prstGeom prst="line">
            <a:avLst/>
          </a:prstGeom>
          <a:ln w="28575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bject 8"/>
          <p:cNvSpPr txBox="1"/>
          <p:nvPr/>
        </p:nvSpPr>
        <p:spPr>
          <a:xfrm>
            <a:off x="9315450" y="1300200"/>
            <a:ext cx="8534399" cy="34163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ko-KR" sz="2800" b="1" kern="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5) </a:t>
            </a:r>
            <a:r>
              <a:rPr lang="ko-KR" altLang="en-US" sz="2800" b="1" kern="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쓰레기통</a:t>
            </a:r>
            <a:endParaRPr lang="en-US" altLang="ko-KR" sz="2800" b="1" kern="0" spc="-2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 lvl="0">
              <a:lnSpc>
                <a:spcPct val="150000"/>
              </a:lnSpc>
            </a:pPr>
            <a:r>
              <a:rPr lang="ko-KR" altLang="en-US" sz="2000" kern="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플레이어 뒤 쪽에 배치되어 손에 든 아이템을 버릴 수 있다</a:t>
            </a:r>
            <a:r>
              <a:rPr lang="en-US" altLang="ko-KR" sz="2000" kern="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.</a:t>
            </a:r>
          </a:p>
          <a:p>
            <a:pPr lvl="0">
              <a:lnSpc>
                <a:spcPct val="150000"/>
              </a:lnSpc>
            </a:pPr>
            <a:endParaRPr lang="en-US" altLang="ko-KR" sz="2000" kern="0" spc="-2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 lvl="0">
              <a:lnSpc>
                <a:spcPct val="150000"/>
              </a:lnSpc>
            </a:pPr>
            <a:r>
              <a:rPr lang="en-US" altLang="ko-KR" sz="2800" b="1" kern="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6) </a:t>
            </a:r>
            <a:r>
              <a:rPr lang="ko-KR" altLang="en-US" sz="2800" b="1" kern="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또 다른 아이템</a:t>
            </a:r>
            <a:endParaRPr lang="en-US" altLang="ko-KR" sz="2800" b="1" kern="0" spc="-2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 lvl="0">
              <a:lnSpc>
                <a:spcPct val="150000"/>
              </a:lnSpc>
            </a:pPr>
            <a:r>
              <a:rPr lang="ko-KR" altLang="en-US" sz="2000" kern="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아이템이 더 있다면 입력</a:t>
            </a:r>
            <a:endParaRPr lang="en-US" altLang="ko-KR" sz="2000" kern="0" spc="-2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 lvl="0">
              <a:lnSpc>
                <a:spcPct val="150000"/>
              </a:lnSpc>
            </a:pPr>
            <a:endParaRPr lang="en-US" altLang="ko-KR" sz="2800" kern="0" spc="-2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D7E0C54-7BDF-B019-1929-66C20823BB67}"/>
              </a:ext>
            </a:extLst>
          </p:cNvPr>
          <p:cNvSpPr/>
          <p:nvPr/>
        </p:nvSpPr>
        <p:spPr>
          <a:xfrm>
            <a:off x="762000" y="1028700"/>
            <a:ext cx="16306800" cy="7954834"/>
          </a:xfrm>
          <a:prstGeom prst="rect">
            <a:avLst/>
          </a:prstGeom>
          <a:solidFill>
            <a:schemeClr val="accent2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9900">
                <a:latin typeface="돋움" panose="020B0600000101010101" pitchFamily="50" charset="-127"/>
                <a:ea typeface="돋움" panose="020B0600000101010101" pitchFamily="50" charset="-127"/>
              </a:rPr>
              <a:t>작업 필요</a:t>
            </a:r>
            <a:endParaRPr lang="ko-KR" altLang="en-US" sz="199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70571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Object 45"/>
          <p:cNvSpPr txBox="1"/>
          <p:nvPr/>
        </p:nvSpPr>
        <p:spPr>
          <a:xfrm>
            <a:off x="285749" y="181871"/>
            <a:ext cx="5734051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/>
            <a:r>
              <a:rPr lang="ko-KR" altLang="en-US" sz="2400" u="sng" kern="0" spc="-300" dirty="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구성</a:t>
            </a:r>
            <a:endParaRPr lang="en-US" altLang="ko-KR" sz="2400" u="sng" kern="0" spc="-300" dirty="0">
              <a:solidFill>
                <a:srgbClr val="0F0F0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/>
            <a:r>
              <a:rPr lang="en-US" altLang="ko-KR" sz="3600" b="1" kern="0" spc="-300" dirty="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3600" b="1" kern="0" spc="-300" dirty="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월드</a:t>
            </a:r>
            <a:r>
              <a:rPr lang="en-US" altLang="ko-KR" sz="3600" b="1" kern="0" spc="-300" dirty="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3600" b="1" kern="0" spc="-300" dirty="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스테이지</a:t>
            </a:r>
            <a:r>
              <a:rPr lang="en-US" altLang="ko-KR" sz="3600" b="1" kern="0" spc="-300" dirty="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3600" b="1" kern="0" spc="-300" dirty="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구성</a:t>
            </a:r>
            <a:endParaRPr lang="en-US" altLang="ko-KR" sz="6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285749" y="1257300"/>
            <a:ext cx="17716500" cy="8610600"/>
          </a:xfrm>
          <a:prstGeom prst="roundRect">
            <a:avLst>
              <a:gd name="adj" fmla="val 3151"/>
            </a:avLst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57200" y="1303466"/>
            <a:ext cx="8534399" cy="553997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b="1" kern="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1) </a:t>
            </a:r>
            <a:r>
              <a:rPr lang="ko-KR" altLang="en-US" sz="2800" b="1" kern="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난쟁이의 집 </a:t>
            </a:r>
            <a:r>
              <a:rPr lang="en-US" altLang="ko-KR" sz="2800" b="1" kern="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(</a:t>
            </a:r>
            <a:r>
              <a:rPr lang="ko-KR" altLang="en-US" sz="2800" b="1" kern="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실내</a:t>
            </a:r>
            <a:r>
              <a:rPr lang="en-US" altLang="ko-KR" sz="2800" b="1" kern="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2400" kern="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A. </a:t>
            </a:r>
            <a:r>
              <a:rPr lang="ko-KR" altLang="en-US" sz="2400" kern="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거실 </a:t>
            </a:r>
            <a:r>
              <a:rPr lang="en-US" altLang="ko-KR" sz="2400" kern="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(</a:t>
            </a:r>
            <a:r>
              <a:rPr lang="ko-KR" altLang="en-US" sz="2400" kern="0" spc="-2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뒷배경</a:t>
            </a:r>
            <a:r>
              <a:rPr lang="en-US" altLang="ko-KR" sz="2400" kern="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)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000" kern="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따뜻한 분위기</a:t>
            </a:r>
            <a:endParaRPr lang="en-US" altLang="ko-KR" sz="2000" kern="0" spc="-2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000" kern="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모든 물건은 유저의 시야에서 </a:t>
            </a:r>
            <a:r>
              <a:rPr lang="ko-KR" altLang="en-US" sz="2000" kern="0" spc="-2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작아보이도록</a:t>
            </a:r>
            <a:r>
              <a:rPr lang="ko-KR" altLang="en-US" sz="2000" kern="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 </a:t>
            </a:r>
            <a:r>
              <a:rPr lang="en-US" altLang="ko-KR" sz="2000" kern="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(</a:t>
            </a:r>
            <a:r>
              <a:rPr lang="ko-KR" altLang="en-US" sz="2000" kern="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난쟁이 용품</a:t>
            </a:r>
            <a:r>
              <a:rPr lang="en-US" altLang="ko-KR" sz="2000" kern="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)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000" kern="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곳곳에 붙어있는 레시피의 힌트</a:t>
            </a:r>
            <a:endParaRPr lang="en-US" altLang="ko-KR" sz="2000" kern="0" spc="-2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2000" kern="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7</a:t>
            </a:r>
            <a:r>
              <a:rPr lang="ko-KR" altLang="en-US" sz="2000" kern="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개의 침대와 </a:t>
            </a:r>
            <a:r>
              <a:rPr lang="en-US" altLang="ko-KR" sz="2000" kern="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7</a:t>
            </a:r>
            <a:r>
              <a:rPr lang="ko-KR" altLang="en-US" sz="2000" kern="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개의 의자</a:t>
            </a:r>
            <a:endParaRPr lang="en-US" altLang="ko-KR" sz="2000" kern="0" spc="-2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endParaRPr lang="en-US" altLang="ko-KR" sz="2000" kern="0" spc="-2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2400" kern="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B. </a:t>
            </a:r>
            <a:r>
              <a:rPr lang="ko-KR" altLang="en-US" sz="2400" kern="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부엌 </a:t>
            </a:r>
            <a:r>
              <a:rPr lang="en-US" altLang="ko-KR" sz="2400" kern="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(</a:t>
            </a:r>
            <a:r>
              <a:rPr lang="ko-KR" altLang="en-US" sz="2400" kern="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실제 플레이 공간</a:t>
            </a:r>
            <a:r>
              <a:rPr lang="en-US" altLang="ko-KR" sz="2400" kern="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)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000" kern="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음식 조합에 필요한 아이템</a:t>
            </a:r>
            <a:endParaRPr lang="en-US" altLang="ko-KR" sz="2000" kern="0" spc="-2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000" kern="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유저가 실제로 움직일 수 있는 넓이의 공간</a:t>
            </a:r>
            <a:endParaRPr lang="en-US" altLang="ko-KR" sz="2000" kern="0" spc="-2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000" kern="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만족도와 남은 시간을 볼 수 있는 </a:t>
            </a:r>
            <a:r>
              <a:rPr lang="en-US" altLang="ko-KR" sz="2000" kern="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UI</a:t>
            </a:r>
          </a:p>
        </p:txBody>
      </p:sp>
      <p:cxnSp>
        <p:nvCxnSpPr>
          <p:cNvPr id="10" name="직선 연결선 9"/>
          <p:cNvCxnSpPr/>
          <p:nvPr/>
        </p:nvCxnSpPr>
        <p:spPr>
          <a:xfrm>
            <a:off x="9143999" y="1257300"/>
            <a:ext cx="0" cy="8610600"/>
          </a:xfrm>
          <a:prstGeom prst="line">
            <a:avLst/>
          </a:prstGeom>
          <a:ln w="28575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bject 8"/>
          <p:cNvSpPr txBox="1"/>
          <p:nvPr/>
        </p:nvSpPr>
        <p:spPr>
          <a:xfrm>
            <a:off x="9315450" y="1300200"/>
            <a:ext cx="8534399" cy="230832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ko-KR" sz="2800" b="1" kern="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2) </a:t>
            </a:r>
            <a:r>
              <a:rPr lang="ko-KR" altLang="en-US" sz="2800" b="1" kern="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또 다른 공간</a:t>
            </a:r>
            <a:endParaRPr lang="en-US" altLang="ko-KR" sz="2800" b="1" kern="0" spc="-2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 lvl="0">
              <a:lnSpc>
                <a:spcPct val="150000"/>
              </a:lnSpc>
            </a:pPr>
            <a:r>
              <a:rPr lang="ko-KR" altLang="en-US" sz="2000" kern="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공간</a:t>
            </a:r>
            <a:r>
              <a:rPr lang="en-US" altLang="ko-KR" sz="2000" kern="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(</a:t>
            </a:r>
            <a:r>
              <a:rPr lang="ko-KR" altLang="en-US" sz="2000" kern="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스테이지</a:t>
            </a:r>
            <a:r>
              <a:rPr lang="en-US" altLang="ko-KR" sz="2000" kern="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)</a:t>
            </a:r>
            <a:r>
              <a:rPr lang="ko-KR" altLang="en-US" sz="2000" kern="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이 더 있다면 입력</a:t>
            </a:r>
            <a:endParaRPr lang="en-US" altLang="ko-KR" sz="2000" kern="0" spc="-2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>
              <a:lnSpc>
                <a:spcPct val="150000"/>
              </a:lnSpc>
            </a:pPr>
            <a:endParaRPr lang="en-US" altLang="ko-KR" sz="2000" kern="0" spc="-2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 lvl="0">
              <a:lnSpc>
                <a:spcPct val="150000"/>
              </a:lnSpc>
            </a:pPr>
            <a:endParaRPr lang="en-US" altLang="ko-KR" sz="2800" kern="0" spc="-2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D440445-8731-478A-0D58-33D3A2D433CB}"/>
              </a:ext>
            </a:extLst>
          </p:cNvPr>
          <p:cNvSpPr/>
          <p:nvPr/>
        </p:nvSpPr>
        <p:spPr>
          <a:xfrm>
            <a:off x="762000" y="1028700"/>
            <a:ext cx="16306800" cy="7954834"/>
          </a:xfrm>
          <a:prstGeom prst="rect">
            <a:avLst/>
          </a:prstGeom>
          <a:solidFill>
            <a:schemeClr val="accent2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9900">
                <a:latin typeface="돋움" panose="020B0600000101010101" pitchFamily="50" charset="-127"/>
                <a:ea typeface="돋움" panose="020B0600000101010101" pitchFamily="50" charset="-127"/>
              </a:rPr>
              <a:t>작업 필요</a:t>
            </a:r>
            <a:endParaRPr lang="ko-KR" altLang="en-US" sz="199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644296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285749" y="1257300"/>
            <a:ext cx="17716500" cy="8610600"/>
          </a:xfrm>
          <a:prstGeom prst="roundRect">
            <a:avLst>
              <a:gd name="adj" fmla="val 3151"/>
            </a:avLst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285749" y="181871"/>
            <a:ext cx="1619251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400" u="sng" kern="0" spc="-300" dirty="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컨셉</a:t>
            </a:r>
            <a:endParaRPr lang="en-US" altLang="ko-KR" sz="2400" u="sng" kern="0" spc="-300" dirty="0">
              <a:solidFill>
                <a:srgbClr val="0F0F0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sz="3600" b="1" kern="0" spc="-300" dirty="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sz="3600" b="1" kern="0" spc="-300" dirty="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개요</a:t>
            </a:r>
            <a:endParaRPr lang="en-US" sz="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3610806"/>
              </p:ext>
            </p:extLst>
          </p:nvPr>
        </p:nvGraphicFramePr>
        <p:xfrm>
          <a:off x="3047999" y="1485897"/>
          <a:ext cx="12192000" cy="82296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0201">
                  <a:extLst>
                    <a:ext uri="{9D8B030D-6E8A-4147-A177-3AD203B41FA5}">
                      <a16:colId xmlns:a16="http://schemas.microsoft.com/office/drawing/2014/main" val="2040513455"/>
                    </a:ext>
                  </a:extLst>
                </a:gridCol>
                <a:gridCol w="10591799">
                  <a:extLst>
                    <a:ext uri="{9D8B030D-6E8A-4147-A177-3AD203B41FA5}">
                      <a16:colId xmlns:a16="http://schemas.microsoft.com/office/drawing/2014/main" val="3461538499"/>
                    </a:ext>
                  </a:extLst>
                </a:gridCol>
              </a:tblGrid>
              <a:tr h="7583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항목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1831369"/>
                  </a:ext>
                </a:extLst>
              </a:tr>
              <a:tr h="6635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제목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도트 히어로즈</a:t>
                      </a:r>
                    </a:p>
                  </a:txBody>
                  <a:tcPr marL="25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6088310"/>
                  </a:ext>
                </a:extLst>
              </a:tr>
              <a:tr h="68939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장르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2D </a:t>
                      </a:r>
                      <a:r>
                        <a:rPr lang="ko-KR" altLang="en-US" sz="18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턴제</a:t>
                      </a:r>
                      <a:r>
                        <a:rPr lang="ko-KR" altLang="en-US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RPG </a:t>
                      </a:r>
                      <a:r>
                        <a:rPr lang="ko-KR" altLang="en-US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모바일 게임</a:t>
                      </a:r>
                    </a:p>
                  </a:txBody>
                  <a:tcPr marL="25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1024387"/>
                  </a:ext>
                </a:extLst>
              </a:tr>
              <a:tr h="9651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디바이스</a:t>
                      </a:r>
                      <a:endParaRPr lang="en-US" altLang="ko-KR" sz="1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 </a:t>
                      </a:r>
                      <a:r>
                        <a:rPr lang="ko-KR" altLang="en-US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플랫폼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모바일 </a:t>
                      </a:r>
                      <a:r>
                        <a:rPr lang="en-US" altLang="ko-KR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with PC</a:t>
                      </a:r>
                      <a:endParaRPr lang="ko-KR" altLang="en-US" sz="1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5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365695"/>
                  </a:ext>
                </a:extLst>
              </a:tr>
              <a:tr h="9220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기획 의도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algn="l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8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세븐나이츠</a:t>
                      </a:r>
                      <a:r>
                        <a:rPr lang="en-US" altLang="ko-KR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8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에픽세븐</a:t>
                      </a:r>
                      <a:r>
                        <a:rPr lang="ko-KR" altLang="en-US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등 여러 모바일 게임 에서 </a:t>
                      </a:r>
                      <a:r>
                        <a:rPr lang="ko-KR" altLang="en-US" sz="18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볼수</a:t>
                      </a:r>
                      <a:r>
                        <a:rPr lang="ko-KR" altLang="en-US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있는 기능들을 구현해보는 것</a:t>
                      </a:r>
                      <a:r>
                        <a:rPr lang="en-US" altLang="ko-KR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</a:p>
                    <a:p>
                      <a:pPr marL="0" indent="0" algn="l" latinLnBrk="1">
                        <a:lnSpc>
                          <a:spcPct val="150000"/>
                        </a:lnSpc>
                        <a:buNone/>
                      </a:pPr>
                      <a:r>
                        <a:rPr lang="en-US" altLang="ko-KR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 RPG</a:t>
                      </a:r>
                      <a:r>
                        <a:rPr lang="ko-KR" altLang="en-US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게임을 좋아하기에 </a:t>
                      </a:r>
                      <a:r>
                        <a:rPr lang="ko-KR" altLang="en-US" sz="18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턴제</a:t>
                      </a:r>
                      <a:r>
                        <a:rPr lang="ko-KR" altLang="en-US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RPG </a:t>
                      </a:r>
                      <a:r>
                        <a:rPr lang="ko-KR" altLang="en-US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시스템을 직접 </a:t>
                      </a:r>
                      <a:r>
                        <a:rPr lang="ko-KR" altLang="en-US" sz="18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구현해보는것</a:t>
                      </a:r>
                      <a:endParaRPr lang="ko-KR" altLang="en-US" sz="1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5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8122507"/>
                  </a:ext>
                </a:extLst>
              </a:tr>
              <a:tr h="13529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타겟층</a:t>
                      </a:r>
                      <a:endParaRPr lang="ko-KR" altLang="en-US" sz="1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algn="l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800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청소년</a:t>
                      </a:r>
                      <a:endParaRPr lang="en-US" altLang="ko-KR" sz="1800" baseline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342900" indent="-342900" algn="l" latinLnBrk="1">
                        <a:lnSpc>
                          <a:spcPct val="150000"/>
                        </a:lnSpc>
                        <a:buAutoNum type="arabicPeriod" startAt="2"/>
                      </a:pPr>
                      <a:r>
                        <a:rPr lang="ko-KR" altLang="en-US" sz="1800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남자</a:t>
                      </a:r>
                      <a:endParaRPr lang="en-US" altLang="ko-KR" sz="1800" baseline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5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2088016"/>
                  </a:ext>
                </a:extLst>
              </a:tr>
              <a:tr h="10340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특징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algn="l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8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턴제</a:t>
                      </a:r>
                      <a:r>
                        <a:rPr lang="ko-KR" altLang="en-US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RPG </a:t>
                      </a:r>
                      <a:r>
                        <a:rPr lang="ko-KR" altLang="en-US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게임이지만 자동전투도 가능</a:t>
                      </a:r>
                      <a:endParaRPr lang="en-US" altLang="ko-KR" sz="1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800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 </a:t>
                      </a:r>
                    </a:p>
                  </a:txBody>
                  <a:tcPr marL="25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0265429"/>
                  </a:ext>
                </a:extLst>
              </a:tr>
              <a:tr h="9220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 줄 소개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endParaRPr lang="ko-KR" altLang="en-US" sz="1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5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8178339"/>
                  </a:ext>
                </a:extLst>
              </a:tr>
              <a:tr h="9220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제작 기간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2022.05.12 ~ </a:t>
                      </a:r>
                      <a:r>
                        <a:rPr lang="ko-KR" altLang="en-US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작업중</a:t>
                      </a:r>
                    </a:p>
                  </a:txBody>
                  <a:tcPr marL="25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67777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183776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Object 45"/>
          <p:cNvSpPr txBox="1"/>
          <p:nvPr/>
        </p:nvSpPr>
        <p:spPr>
          <a:xfrm>
            <a:off x="285749" y="181871"/>
            <a:ext cx="5734051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/>
            <a:r>
              <a:rPr lang="ko-KR" altLang="en-US" sz="2400" u="sng" kern="0" spc="-300" dirty="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구성</a:t>
            </a:r>
            <a:endParaRPr lang="en-US" altLang="ko-KR" sz="2400" u="sng" kern="0" spc="-300" dirty="0">
              <a:solidFill>
                <a:srgbClr val="0F0F0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/>
            <a:r>
              <a:rPr lang="en-US" altLang="ko-KR" sz="3600" b="1" kern="0" spc="-300" dirty="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5. </a:t>
            </a:r>
            <a:r>
              <a:rPr lang="ko-KR" altLang="en-US" sz="3600" b="1" kern="0" spc="-300" dirty="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등장인물 구성</a:t>
            </a:r>
            <a:endParaRPr lang="en-US" altLang="ko-KR" sz="6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285749" y="1257300"/>
            <a:ext cx="17716500" cy="8610600"/>
          </a:xfrm>
          <a:prstGeom prst="roundRect">
            <a:avLst>
              <a:gd name="adj" fmla="val 3151"/>
            </a:avLst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57200" y="1303466"/>
            <a:ext cx="8534399" cy="674030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b="1" kern="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1) </a:t>
            </a:r>
            <a:r>
              <a:rPr lang="ko-KR" altLang="en-US" sz="2800" b="1" kern="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난쟁이</a:t>
            </a:r>
            <a:endParaRPr lang="en-US" altLang="ko-KR" sz="2800" b="1" kern="0" spc="-2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2000" kern="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7</a:t>
            </a:r>
            <a:r>
              <a:rPr lang="ko-KR" altLang="en-US" sz="2000" kern="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명의 난쟁이 </a:t>
            </a:r>
            <a:r>
              <a:rPr lang="en-US" altLang="ko-KR" sz="2000" kern="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(</a:t>
            </a:r>
            <a:r>
              <a:rPr lang="ko-KR" altLang="en-US" sz="2000" kern="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색상으로 구별한다 </a:t>
            </a:r>
            <a:r>
              <a:rPr lang="en-US" altLang="ko-KR" sz="2000" kern="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- </a:t>
            </a:r>
            <a:r>
              <a:rPr lang="ko-KR" altLang="en-US" sz="2000" kern="0" spc="-2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빨주노초파남보</a:t>
            </a:r>
            <a:r>
              <a:rPr lang="en-US" altLang="ko-KR" sz="2000" kern="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)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000" kern="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유저의 눈높이에서 보기에 작은 키</a:t>
            </a:r>
            <a:endParaRPr lang="en-US" altLang="ko-KR" sz="2000" kern="0" spc="-2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000" kern="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문을 열고 들어와 정해진 좌석으로 이동하고</a:t>
            </a:r>
            <a:r>
              <a:rPr lang="en-US" altLang="ko-KR" sz="2000" kern="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, </a:t>
            </a:r>
            <a:r>
              <a:rPr lang="ko-KR" altLang="en-US" sz="2000" kern="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유저를 바라본다</a:t>
            </a:r>
            <a:r>
              <a:rPr lang="en-US" altLang="ko-KR" sz="2000" kern="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.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000" kern="0" spc="-2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랜덤한</a:t>
            </a:r>
            <a:r>
              <a:rPr lang="ko-KR" altLang="en-US" sz="2000" kern="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 음식을 주문하고</a:t>
            </a:r>
            <a:r>
              <a:rPr lang="en-US" altLang="ko-KR" sz="2000" kern="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, </a:t>
            </a:r>
            <a:r>
              <a:rPr lang="ko-KR" altLang="en-US" sz="2000" kern="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주문한 시점부터 시간을 잰다</a:t>
            </a:r>
            <a:r>
              <a:rPr lang="en-US" altLang="ko-KR" sz="2000" kern="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2000" kern="0" spc="-2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2000" kern="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1. </a:t>
            </a:r>
            <a:r>
              <a:rPr lang="ko-KR" altLang="en-US" sz="2000" kern="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마음에 드는 음식을 먹으면</a:t>
            </a:r>
            <a:endParaRPr lang="en-US" altLang="ko-KR" sz="2000" kern="0" spc="-2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2000" kern="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- </a:t>
            </a:r>
            <a:r>
              <a:rPr lang="ko-KR" altLang="en-US" sz="2000" kern="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하트 </a:t>
            </a:r>
            <a:r>
              <a:rPr lang="ko-KR" altLang="en-US" sz="2000" kern="0" spc="-2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파티클이</a:t>
            </a:r>
            <a:r>
              <a:rPr lang="ko-KR" altLang="en-US" sz="2000" kern="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 나오며 웃는다</a:t>
            </a:r>
            <a:r>
              <a:rPr lang="en-US" altLang="ko-KR" sz="2000" kern="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2000" kern="0" spc="-2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2000" kern="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2. </a:t>
            </a:r>
            <a:r>
              <a:rPr lang="ko-KR" altLang="en-US" sz="2000" kern="0" spc="-2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독사과가</a:t>
            </a:r>
            <a:r>
              <a:rPr lang="ko-KR" altLang="en-US" sz="2000" kern="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 든 음식을 먹으면</a:t>
            </a:r>
            <a:endParaRPr lang="en-US" altLang="ko-KR" sz="2000" kern="0" spc="-2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2000" kern="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- </a:t>
            </a:r>
            <a:r>
              <a:rPr lang="ko-KR" altLang="en-US" sz="2000" kern="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독 </a:t>
            </a:r>
            <a:r>
              <a:rPr lang="ko-KR" altLang="en-US" sz="2000" kern="0" spc="-2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파티클이</a:t>
            </a:r>
            <a:r>
              <a:rPr lang="ko-KR" altLang="en-US" sz="2000" kern="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 나오며 슬퍼한다</a:t>
            </a:r>
            <a:r>
              <a:rPr lang="en-US" altLang="ko-KR" sz="2000" kern="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2000" kern="0" spc="-2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2000" kern="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3. </a:t>
            </a:r>
            <a:r>
              <a:rPr lang="ko-KR" altLang="en-US" sz="2000" kern="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주문한 시간이 지나도 음식을 받지 못하면</a:t>
            </a:r>
            <a:endParaRPr lang="en-US" altLang="ko-KR" sz="2000" kern="0" spc="-2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2000" kern="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- </a:t>
            </a:r>
            <a:r>
              <a:rPr lang="ko-KR" altLang="en-US" sz="2000" kern="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화난 </a:t>
            </a:r>
            <a:r>
              <a:rPr lang="ko-KR" altLang="en-US" sz="2000" kern="0" spc="-2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파티클이</a:t>
            </a:r>
            <a:r>
              <a:rPr lang="ko-KR" altLang="en-US" sz="2000" kern="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 나오며 화낸다</a:t>
            </a:r>
            <a:r>
              <a:rPr lang="en-US" altLang="ko-KR" sz="2000" kern="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.</a:t>
            </a:r>
          </a:p>
        </p:txBody>
      </p:sp>
      <p:cxnSp>
        <p:nvCxnSpPr>
          <p:cNvPr id="10" name="직선 연결선 9"/>
          <p:cNvCxnSpPr/>
          <p:nvPr/>
        </p:nvCxnSpPr>
        <p:spPr>
          <a:xfrm>
            <a:off x="9143999" y="1257300"/>
            <a:ext cx="0" cy="8610600"/>
          </a:xfrm>
          <a:prstGeom prst="line">
            <a:avLst/>
          </a:prstGeom>
          <a:ln w="28575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bject 8"/>
          <p:cNvSpPr txBox="1"/>
          <p:nvPr/>
        </p:nvSpPr>
        <p:spPr>
          <a:xfrm>
            <a:off x="9315450" y="1300200"/>
            <a:ext cx="8534399" cy="692497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ko-KR" sz="2800" b="1" kern="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2) </a:t>
            </a:r>
            <a:r>
              <a:rPr lang="ko-KR" altLang="en-US" sz="2800" b="1" kern="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마녀</a:t>
            </a:r>
            <a:endParaRPr lang="en-US" altLang="ko-KR" sz="2800" b="1" kern="0" spc="-2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 lvl="0">
              <a:lnSpc>
                <a:spcPct val="150000"/>
              </a:lnSpc>
            </a:pPr>
            <a:r>
              <a:rPr lang="en-US" altLang="ko-KR" sz="2000" kern="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- </a:t>
            </a:r>
            <a:r>
              <a:rPr lang="ko-KR" altLang="en-US" sz="2000" kern="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게임이 진행되는 동안 </a:t>
            </a:r>
            <a:r>
              <a:rPr lang="ko-KR" altLang="en-US" sz="2000" kern="0" spc="-2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랜덤한</a:t>
            </a:r>
            <a:r>
              <a:rPr lang="ko-KR" altLang="en-US" sz="2000" kern="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 타이밍에 나타난다</a:t>
            </a:r>
            <a:r>
              <a:rPr lang="en-US" altLang="ko-KR" sz="2000" kern="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.</a:t>
            </a:r>
            <a:r>
              <a:rPr lang="ko-KR" altLang="en-US" sz="2000" kern="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 </a:t>
            </a:r>
            <a:endParaRPr lang="en-US" altLang="ko-KR" sz="2000" kern="0" spc="-2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 lvl="0">
              <a:lnSpc>
                <a:spcPct val="150000"/>
              </a:lnSpc>
            </a:pPr>
            <a:r>
              <a:rPr lang="en-US" altLang="ko-KR" sz="2000" kern="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- </a:t>
            </a:r>
            <a:r>
              <a:rPr lang="ko-KR" altLang="en-US" sz="2000" kern="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뭉게구름 </a:t>
            </a:r>
            <a:r>
              <a:rPr lang="ko-KR" altLang="en-US" sz="2000" kern="0" spc="-2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파티클</a:t>
            </a:r>
            <a:r>
              <a:rPr lang="en-US" altLang="ko-KR" sz="2000" kern="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, </a:t>
            </a:r>
            <a:r>
              <a:rPr lang="ko-KR" altLang="en-US" sz="2000" kern="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웃는 소리와 함께 실내 특정 공간에서 생성된다</a:t>
            </a:r>
            <a:r>
              <a:rPr lang="en-US" altLang="ko-KR" sz="2000" kern="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.</a:t>
            </a:r>
          </a:p>
          <a:p>
            <a:pPr lvl="0">
              <a:lnSpc>
                <a:spcPct val="150000"/>
              </a:lnSpc>
            </a:pPr>
            <a:r>
              <a:rPr lang="en-US" altLang="ko-KR" sz="2000" kern="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- </a:t>
            </a:r>
            <a:r>
              <a:rPr lang="ko-KR" altLang="en-US" sz="2000" kern="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유저가 던지는 아이템에 맞으면 웃는 소리와 함께 사라진다</a:t>
            </a:r>
            <a:r>
              <a:rPr lang="en-US" altLang="ko-KR" sz="2000" kern="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.</a:t>
            </a:r>
          </a:p>
          <a:p>
            <a:pPr lvl="0">
              <a:lnSpc>
                <a:spcPct val="150000"/>
              </a:lnSpc>
            </a:pPr>
            <a:endParaRPr lang="en-US" altLang="ko-KR" sz="2000" kern="0" spc="-2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 lvl="0">
              <a:lnSpc>
                <a:spcPct val="150000"/>
              </a:lnSpc>
            </a:pPr>
            <a:r>
              <a:rPr lang="en-US" altLang="ko-KR" sz="2000" kern="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1. </a:t>
            </a:r>
            <a:r>
              <a:rPr lang="ko-KR" altLang="en-US" sz="2000" kern="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마녀가 나타나면</a:t>
            </a:r>
            <a:endParaRPr lang="en-US" altLang="ko-KR" sz="2000" kern="0" spc="-2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 lvl="0">
              <a:lnSpc>
                <a:spcPct val="150000"/>
              </a:lnSpc>
            </a:pPr>
            <a:r>
              <a:rPr lang="en-US" altLang="ko-KR" sz="2000" kern="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- </a:t>
            </a:r>
            <a:r>
              <a:rPr lang="ko-KR" altLang="en-US" sz="2000" kern="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만족도가 계속해서 조금씩 깎인다</a:t>
            </a:r>
            <a:r>
              <a:rPr lang="en-US" altLang="ko-KR" sz="2000" kern="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.</a:t>
            </a:r>
          </a:p>
          <a:p>
            <a:pPr lvl="0">
              <a:lnSpc>
                <a:spcPct val="150000"/>
              </a:lnSpc>
            </a:pPr>
            <a:endParaRPr lang="en-US" altLang="ko-KR" sz="2000" kern="0" spc="-2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 lvl="0">
              <a:lnSpc>
                <a:spcPct val="150000"/>
              </a:lnSpc>
            </a:pPr>
            <a:r>
              <a:rPr lang="en-US" altLang="ko-KR" sz="2000" kern="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2. 5</a:t>
            </a:r>
            <a:r>
              <a:rPr lang="ko-KR" altLang="en-US" sz="2000" kern="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초 안에 마녀를 퇴치하면</a:t>
            </a:r>
            <a:endParaRPr lang="en-US" altLang="ko-KR" sz="2000" kern="0" spc="-2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 lvl="0">
              <a:lnSpc>
                <a:spcPct val="150000"/>
              </a:lnSpc>
            </a:pPr>
            <a:r>
              <a:rPr lang="en-US" altLang="ko-KR" sz="2000" kern="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- </a:t>
            </a:r>
            <a:r>
              <a:rPr lang="ko-KR" altLang="en-US" sz="2000" kern="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만족도가 증가한다</a:t>
            </a:r>
            <a:r>
              <a:rPr lang="en-US" altLang="ko-KR" sz="2000" kern="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.</a:t>
            </a:r>
          </a:p>
          <a:p>
            <a:pPr lvl="0">
              <a:lnSpc>
                <a:spcPct val="150000"/>
              </a:lnSpc>
            </a:pPr>
            <a:endParaRPr lang="en-US" altLang="ko-KR" sz="2000" kern="0" spc="-2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 lvl="0">
              <a:lnSpc>
                <a:spcPct val="150000"/>
              </a:lnSpc>
            </a:pPr>
            <a:r>
              <a:rPr lang="en-US" altLang="ko-KR" sz="2000" kern="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3. 5</a:t>
            </a:r>
            <a:r>
              <a:rPr lang="ko-KR" altLang="en-US" sz="2000" kern="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초 안에 마녀를 퇴치하지 못하면</a:t>
            </a:r>
            <a:endParaRPr lang="en-US" altLang="ko-KR" sz="2000" kern="0" spc="-2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 lvl="0">
              <a:lnSpc>
                <a:spcPct val="150000"/>
              </a:lnSpc>
            </a:pPr>
            <a:r>
              <a:rPr lang="en-US" altLang="ko-KR" sz="2000" kern="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- </a:t>
            </a:r>
            <a:r>
              <a:rPr lang="ko-KR" altLang="en-US" sz="2000" kern="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난쟁이가 전부 도망간다</a:t>
            </a:r>
            <a:r>
              <a:rPr lang="en-US" altLang="ko-KR" sz="2000" kern="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.</a:t>
            </a:r>
          </a:p>
          <a:p>
            <a:pPr lvl="0">
              <a:lnSpc>
                <a:spcPct val="150000"/>
              </a:lnSpc>
            </a:pPr>
            <a:endParaRPr lang="en-US" altLang="ko-KR" sz="2800" kern="0" spc="-2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383C02D-3212-D29A-7DB5-1FE37FA2BBC6}"/>
              </a:ext>
            </a:extLst>
          </p:cNvPr>
          <p:cNvSpPr/>
          <p:nvPr/>
        </p:nvSpPr>
        <p:spPr>
          <a:xfrm>
            <a:off x="762000" y="1028700"/>
            <a:ext cx="16306800" cy="7954834"/>
          </a:xfrm>
          <a:prstGeom prst="rect">
            <a:avLst/>
          </a:prstGeom>
          <a:solidFill>
            <a:schemeClr val="accent2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9900">
                <a:latin typeface="돋움" panose="020B0600000101010101" pitchFamily="50" charset="-127"/>
                <a:ea typeface="돋움" panose="020B0600000101010101" pitchFamily="50" charset="-127"/>
              </a:rPr>
              <a:t>작업 필요</a:t>
            </a:r>
            <a:endParaRPr lang="ko-KR" altLang="en-US" sz="199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190456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Object 45"/>
          <p:cNvSpPr txBox="1"/>
          <p:nvPr/>
        </p:nvSpPr>
        <p:spPr>
          <a:xfrm>
            <a:off x="285749" y="181871"/>
            <a:ext cx="5734051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/>
            <a:r>
              <a:rPr lang="ko-KR" altLang="en-US" sz="2400" u="sng" kern="0" spc="-300" dirty="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구성</a:t>
            </a:r>
            <a:endParaRPr lang="en-US" altLang="ko-KR" sz="2400" u="sng" kern="0" spc="-300" dirty="0">
              <a:solidFill>
                <a:srgbClr val="0F0F0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/>
            <a:r>
              <a:rPr lang="en-US" altLang="ko-KR" sz="3600" b="1" kern="0" spc="-300" dirty="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6. </a:t>
            </a:r>
            <a:r>
              <a:rPr lang="ko-KR" altLang="en-US" sz="3600" b="1" kern="0" spc="-300" dirty="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본인 게임의 주요 시스템 </a:t>
            </a:r>
            <a:r>
              <a:rPr lang="en-US" altLang="ko-KR" sz="3600" b="1" kern="0" spc="-300" dirty="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en-US" altLang="ko-KR" sz="6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285749" y="1257300"/>
            <a:ext cx="17716500" cy="8610600"/>
          </a:xfrm>
          <a:prstGeom prst="roundRect">
            <a:avLst>
              <a:gd name="adj" fmla="val 3151"/>
            </a:avLst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57200" y="1303466"/>
            <a:ext cx="8534399" cy="11408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b="1" kern="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1) </a:t>
            </a:r>
            <a:r>
              <a:rPr lang="ko-KR" altLang="en-US" sz="2800" b="1" kern="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시스템의 주요 포인트</a:t>
            </a:r>
            <a:endParaRPr lang="en-US" altLang="ko-KR" sz="2800" b="1" kern="0" spc="-2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>
              <a:lnSpc>
                <a:spcPct val="150000"/>
              </a:lnSpc>
            </a:pPr>
            <a:r>
              <a:rPr lang="ko-KR" altLang="en-US" sz="2000" kern="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주요 포인트 설명</a:t>
            </a:r>
            <a:endParaRPr lang="en-US" altLang="ko-KR" sz="2000" kern="0" spc="-2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9143999" y="1257300"/>
            <a:ext cx="0" cy="8610600"/>
          </a:xfrm>
          <a:prstGeom prst="line">
            <a:avLst/>
          </a:prstGeom>
          <a:ln w="28575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376511DD-4868-91EC-2510-8F5F9BE3D61D}"/>
              </a:ext>
            </a:extLst>
          </p:cNvPr>
          <p:cNvSpPr/>
          <p:nvPr/>
        </p:nvSpPr>
        <p:spPr>
          <a:xfrm>
            <a:off x="762000" y="1028700"/>
            <a:ext cx="16306800" cy="7954834"/>
          </a:xfrm>
          <a:prstGeom prst="rect">
            <a:avLst/>
          </a:prstGeom>
          <a:solidFill>
            <a:schemeClr val="accent2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9900">
                <a:latin typeface="돋움" panose="020B0600000101010101" pitchFamily="50" charset="-127"/>
                <a:ea typeface="돋움" panose="020B0600000101010101" pitchFamily="50" charset="-127"/>
              </a:rPr>
              <a:t>작업 필요</a:t>
            </a:r>
            <a:endParaRPr lang="ko-KR" altLang="en-US" sz="199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932738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Object 45"/>
          <p:cNvSpPr txBox="1"/>
          <p:nvPr/>
        </p:nvSpPr>
        <p:spPr>
          <a:xfrm>
            <a:off x="285749" y="181871"/>
            <a:ext cx="5734051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/>
            <a:r>
              <a:rPr lang="ko-KR" altLang="en-US" sz="2400" u="sng" kern="0" spc="-300" dirty="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구성</a:t>
            </a:r>
            <a:endParaRPr lang="en-US" altLang="ko-KR" sz="2400" u="sng" kern="0" spc="-300" dirty="0">
              <a:solidFill>
                <a:srgbClr val="0F0F0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/>
            <a:r>
              <a:rPr lang="en-US" altLang="ko-KR" sz="3600" b="1" kern="0" spc="-300" dirty="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7. </a:t>
            </a:r>
            <a:r>
              <a:rPr lang="ko-KR" altLang="en-US" sz="3600" b="1" kern="0" spc="-300" dirty="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본인 게임의 주요 시스템 </a:t>
            </a:r>
            <a:r>
              <a:rPr lang="en-US" altLang="ko-KR" sz="3600" b="1" kern="0" spc="-300" dirty="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en-US" altLang="ko-KR" sz="6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285749" y="1257300"/>
            <a:ext cx="17716500" cy="8610600"/>
          </a:xfrm>
          <a:prstGeom prst="roundRect">
            <a:avLst>
              <a:gd name="adj" fmla="val 3151"/>
            </a:avLst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57200" y="1303466"/>
            <a:ext cx="8534399" cy="11408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b="1" kern="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1) </a:t>
            </a:r>
            <a:r>
              <a:rPr lang="ko-KR" altLang="en-US" sz="2800" b="1" kern="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시스템의 주요 포인트</a:t>
            </a:r>
            <a:endParaRPr lang="en-US" altLang="ko-KR" sz="2800" b="1" kern="0" spc="-2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>
              <a:lnSpc>
                <a:spcPct val="150000"/>
              </a:lnSpc>
            </a:pPr>
            <a:r>
              <a:rPr lang="ko-KR" altLang="en-US" sz="2000" kern="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주요 포인트 설명</a:t>
            </a:r>
            <a:endParaRPr lang="en-US" altLang="ko-KR" sz="2000" kern="0" spc="-2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9143999" y="1257300"/>
            <a:ext cx="0" cy="8610600"/>
          </a:xfrm>
          <a:prstGeom prst="line">
            <a:avLst/>
          </a:prstGeom>
          <a:ln w="28575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717ECB06-A864-F4FD-FDC4-46C1F640ADD7}"/>
              </a:ext>
            </a:extLst>
          </p:cNvPr>
          <p:cNvSpPr/>
          <p:nvPr/>
        </p:nvSpPr>
        <p:spPr>
          <a:xfrm>
            <a:off x="762000" y="1028700"/>
            <a:ext cx="16306800" cy="7954834"/>
          </a:xfrm>
          <a:prstGeom prst="rect">
            <a:avLst/>
          </a:prstGeom>
          <a:solidFill>
            <a:schemeClr val="accent2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9900">
                <a:latin typeface="돋움" panose="020B0600000101010101" pitchFamily="50" charset="-127"/>
                <a:ea typeface="돋움" panose="020B0600000101010101" pitchFamily="50" charset="-127"/>
              </a:rPr>
              <a:t>작업 필요</a:t>
            </a:r>
            <a:endParaRPr lang="ko-KR" altLang="en-US" sz="199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071474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285750" y="1194919"/>
            <a:ext cx="17716500" cy="8610600"/>
          </a:xfrm>
          <a:prstGeom prst="roundRect">
            <a:avLst>
              <a:gd name="adj" fmla="val 3151"/>
            </a:avLst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7997984" y="342900"/>
            <a:ext cx="2292033" cy="1447800"/>
            <a:chOff x="7086600" y="342900"/>
            <a:chExt cx="2895200" cy="182880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86600" y="342900"/>
              <a:ext cx="2895200" cy="1828800"/>
            </a:xfrm>
            <a:prstGeom prst="rect">
              <a:avLst/>
            </a:prstGeom>
          </p:spPr>
        </p:pic>
        <p:sp>
          <p:nvSpPr>
            <p:cNvPr id="45" name="Object 45"/>
            <p:cNvSpPr txBox="1"/>
            <p:nvPr/>
          </p:nvSpPr>
          <p:spPr>
            <a:xfrm>
              <a:off x="7194219" y="777664"/>
              <a:ext cx="2683456" cy="128294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6000" b="1" kern="0" spc="-300" dirty="0">
                  <a:solidFill>
                    <a:srgbClr val="0F0F0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Gmarket Sans Bold" pitchFamily="34" charset="0"/>
                </a:rPr>
                <a:t>목차</a:t>
              </a:r>
              <a:endParaRPr lang="en-US" sz="105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44" name="Object 8"/>
          <p:cNvSpPr txBox="1"/>
          <p:nvPr/>
        </p:nvSpPr>
        <p:spPr>
          <a:xfrm>
            <a:off x="13158179" y="2439667"/>
            <a:ext cx="2784806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600" b="1" kern="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[ UX/UI ]</a:t>
            </a:r>
            <a:endParaRPr lang="en-US" sz="900" b="1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1" name="Object 8"/>
          <p:cNvSpPr txBox="1"/>
          <p:nvPr/>
        </p:nvSpPr>
        <p:spPr>
          <a:xfrm>
            <a:off x="13158176" y="3238500"/>
            <a:ext cx="3958045" cy="17543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514350" indent="-514350">
              <a:lnSpc>
                <a:spcPct val="150000"/>
              </a:lnSpc>
              <a:buAutoNum type="arabicPeriod"/>
            </a:pPr>
            <a:r>
              <a:rPr lang="en-US" altLang="ko-KR" sz="2400" kern="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UI </a:t>
            </a:r>
            <a:r>
              <a:rPr lang="ko-KR" altLang="en-US" sz="2400" kern="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컨셉</a:t>
            </a:r>
            <a:endParaRPr lang="en-US" altLang="ko-KR" sz="2400" kern="0" spc="-2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altLang="en-US" sz="2400" kern="0" spc="-2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인게임</a:t>
            </a:r>
            <a:r>
              <a:rPr lang="ko-KR" altLang="en-US" sz="2400" kern="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 화면 구성</a:t>
            </a:r>
            <a:endParaRPr lang="en-US" altLang="ko-KR" sz="2400" kern="0" spc="-2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altLang="en-US" sz="2400" kern="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그 외의 요소</a:t>
            </a:r>
            <a:endParaRPr lang="en-US" altLang="ko-KR" sz="2400" kern="0" spc="-2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C42049A-9615-8183-EB36-00F43DBA15E3}"/>
              </a:ext>
            </a:extLst>
          </p:cNvPr>
          <p:cNvSpPr/>
          <p:nvPr/>
        </p:nvSpPr>
        <p:spPr>
          <a:xfrm>
            <a:off x="762000" y="1028700"/>
            <a:ext cx="16306800" cy="7954834"/>
          </a:xfrm>
          <a:prstGeom prst="rect">
            <a:avLst/>
          </a:prstGeom>
          <a:solidFill>
            <a:schemeClr val="accent2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9900">
                <a:latin typeface="돋움" panose="020B0600000101010101" pitchFamily="50" charset="-127"/>
                <a:ea typeface="돋움" panose="020B0600000101010101" pitchFamily="50" charset="-127"/>
              </a:rPr>
              <a:t>작업 필요</a:t>
            </a:r>
            <a:endParaRPr lang="ko-KR" altLang="en-US" sz="199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375301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Object 45"/>
          <p:cNvSpPr txBox="1"/>
          <p:nvPr/>
        </p:nvSpPr>
        <p:spPr>
          <a:xfrm>
            <a:off x="285749" y="181871"/>
            <a:ext cx="5734051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/>
            <a:r>
              <a:rPr lang="en-US" altLang="ko-KR" sz="2400" u="sng" kern="0" spc="-300" dirty="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UI/UX</a:t>
            </a:r>
          </a:p>
          <a:p>
            <a:pPr lvl="0"/>
            <a:r>
              <a:rPr lang="en-US" altLang="ko-KR" sz="3600" b="1" kern="0" spc="-300" dirty="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UI </a:t>
            </a:r>
            <a:r>
              <a:rPr lang="ko-KR" altLang="en-US" sz="3600" b="1" kern="0" spc="-300" dirty="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컨셉</a:t>
            </a:r>
            <a:endParaRPr lang="en-US" altLang="ko-KR" sz="6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285749" y="1257300"/>
            <a:ext cx="17716500" cy="8610600"/>
          </a:xfrm>
          <a:prstGeom prst="roundRect">
            <a:avLst>
              <a:gd name="adj" fmla="val 3151"/>
            </a:avLst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57200" y="1303466"/>
            <a:ext cx="8534399" cy="63709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b="1" kern="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1) </a:t>
            </a:r>
            <a:r>
              <a:rPr lang="ko-KR" altLang="en-US" sz="2800" b="1" kern="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버튼 컨셉</a:t>
            </a:r>
            <a:endParaRPr lang="en-US" altLang="ko-KR" sz="2800" b="1" kern="0" spc="-2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>
              <a:lnSpc>
                <a:spcPct val="150000"/>
              </a:lnSpc>
            </a:pPr>
            <a:r>
              <a:rPr lang="ko-KR" altLang="en-US" sz="2000" kern="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버튼 형태와 설명</a:t>
            </a:r>
            <a:endParaRPr lang="en-US" altLang="ko-KR" sz="2000" kern="0" spc="-2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>
              <a:lnSpc>
                <a:spcPct val="150000"/>
              </a:lnSpc>
            </a:pPr>
            <a:endParaRPr lang="en-US" altLang="ko-KR" sz="2000" kern="0" spc="-2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2800" b="1" kern="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2) </a:t>
            </a:r>
            <a:r>
              <a:rPr lang="ko-KR" altLang="en-US" sz="2800" b="1" kern="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텍스트 컨셉</a:t>
            </a:r>
            <a:endParaRPr lang="en-US" altLang="ko-KR" sz="2800" b="1" kern="0" spc="-2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>
              <a:lnSpc>
                <a:spcPct val="150000"/>
              </a:lnSpc>
            </a:pPr>
            <a:r>
              <a:rPr lang="ko-KR" altLang="en-US" sz="2000" kern="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텍스트 형태와 설명</a:t>
            </a:r>
            <a:endParaRPr lang="en-US" altLang="ko-KR" sz="2000" kern="0" spc="-2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>
              <a:lnSpc>
                <a:spcPct val="150000"/>
              </a:lnSpc>
            </a:pPr>
            <a:endParaRPr lang="en-US" altLang="ko-KR" sz="2000" kern="0" spc="-2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2800" b="1" kern="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3) </a:t>
            </a:r>
            <a:r>
              <a:rPr lang="ko-KR" altLang="en-US" sz="2800" b="1" kern="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입력 필드 컨셉</a:t>
            </a:r>
            <a:endParaRPr lang="en-US" altLang="ko-KR" sz="2800" b="1" kern="0" spc="-2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>
              <a:lnSpc>
                <a:spcPct val="150000"/>
              </a:lnSpc>
            </a:pPr>
            <a:r>
              <a:rPr lang="ko-KR" altLang="en-US" sz="2000" kern="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입력 필드 형태와 설명</a:t>
            </a:r>
            <a:endParaRPr lang="en-US" altLang="ko-KR" sz="2000" kern="0" spc="-2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>
              <a:lnSpc>
                <a:spcPct val="150000"/>
              </a:lnSpc>
            </a:pPr>
            <a:endParaRPr lang="en-US" altLang="ko-KR" sz="2000" kern="0" spc="-2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2800" b="1" kern="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4) </a:t>
            </a:r>
            <a:r>
              <a:rPr lang="ko-KR" altLang="en-US" sz="2800" b="1" kern="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슬라이더 컨셉</a:t>
            </a:r>
            <a:endParaRPr lang="en-US" altLang="ko-KR" sz="2800" b="1" kern="0" spc="-2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>
              <a:lnSpc>
                <a:spcPct val="150000"/>
              </a:lnSpc>
            </a:pPr>
            <a:r>
              <a:rPr lang="ko-KR" altLang="en-US" sz="2000" kern="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슬라이더 형태와 설명</a:t>
            </a:r>
            <a:endParaRPr lang="en-US" altLang="ko-KR" sz="2000" kern="0" spc="-2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>
              <a:lnSpc>
                <a:spcPct val="150000"/>
              </a:lnSpc>
            </a:pPr>
            <a:endParaRPr lang="en-US" altLang="ko-KR" sz="2000" kern="0" spc="-2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9143999" y="1257300"/>
            <a:ext cx="0" cy="8610600"/>
          </a:xfrm>
          <a:prstGeom prst="line">
            <a:avLst/>
          </a:prstGeom>
          <a:ln w="28575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5400" y="1485900"/>
            <a:ext cx="12054263" cy="6511062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15687217" y="1485901"/>
            <a:ext cx="1367366" cy="651106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algn="ctr"/>
            <a:r>
              <a:rPr lang="ko-KR" altLang="en-US" sz="54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예시용</a:t>
            </a:r>
            <a:endParaRPr lang="en-US" altLang="ko-KR" sz="54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algn="ctr"/>
            <a:r>
              <a:rPr lang="en-US" altLang="ko-KR" sz="20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2000" dirty="0" err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삭제할것</a:t>
            </a:r>
            <a:r>
              <a:rPr lang="en-US" altLang="ko-KR" sz="20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20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5D8DD68-A405-7C7B-BFBB-C38F697222DE}"/>
              </a:ext>
            </a:extLst>
          </p:cNvPr>
          <p:cNvSpPr/>
          <p:nvPr/>
        </p:nvSpPr>
        <p:spPr>
          <a:xfrm>
            <a:off x="762000" y="1028700"/>
            <a:ext cx="16306800" cy="7954834"/>
          </a:xfrm>
          <a:prstGeom prst="rect">
            <a:avLst/>
          </a:prstGeom>
          <a:solidFill>
            <a:schemeClr val="accent2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9900">
                <a:latin typeface="돋움" panose="020B0600000101010101" pitchFamily="50" charset="-127"/>
                <a:ea typeface="돋움" panose="020B0600000101010101" pitchFamily="50" charset="-127"/>
              </a:rPr>
              <a:t>작업 필요</a:t>
            </a:r>
            <a:endParaRPr lang="ko-KR" altLang="en-US" sz="199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21251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Object 45"/>
          <p:cNvSpPr txBox="1"/>
          <p:nvPr/>
        </p:nvSpPr>
        <p:spPr>
          <a:xfrm>
            <a:off x="285749" y="181871"/>
            <a:ext cx="5734051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/>
            <a:r>
              <a:rPr lang="en-US" altLang="ko-KR" sz="2400" u="sng" kern="0" spc="-300" dirty="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UI/UX</a:t>
            </a:r>
          </a:p>
          <a:p>
            <a:pPr lvl="0"/>
            <a:r>
              <a:rPr lang="en-US" altLang="ko-KR" sz="3600" b="1" kern="0" spc="-300" dirty="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3600" b="1" kern="0" spc="-300" dirty="0" err="1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인게임</a:t>
            </a:r>
            <a:r>
              <a:rPr lang="ko-KR" altLang="en-US" sz="3600" b="1" kern="0" spc="-300" dirty="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화면 구성</a:t>
            </a:r>
            <a:endParaRPr lang="en-US" altLang="ko-KR" sz="6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285749" y="1257300"/>
            <a:ext cx="17716500" cy="8610600"/>
          </a:xfrm>
          <a:prstGeom prst="roundRect">
            <a:avLst>
              <a:gd name="adj" fmla="val 3151"/>
            </a:avLst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직사각형 31"/>
          <p:cNvSpPr>
            <a:spLocks noChangeAspect="1"/>
          </p:cNvSpPr>
          <p:nvPr/>
        </p:nvSpPr>
        <p:spPr>
          <a:xfrm>
            <a:off x="533400" y="1866900"/>
            <a:ext cx="9618133" cy="541020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" name="직사각형 32"/>
          <p:cNvSpPr>
            <a:spLocks noChangeAspect="1"/>
          </p:cNvSpPr>
          <p:nvPr/>
        </p:nvSpPr>
        <p:spPr>
          <a:xfrm>
            <a:off x="533399" y="1409700"/>
            <a:ext cx="9618133" cy="457200"/>
          </a:xfrm>
          <a:prstGeom prst="rect">
            <a:avLst/>
          </a:prstGeom>
          <a:solidFill>
            <a:srgbClr val="BFBFBF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구성</a:t>
            </a:r>
          </a:p>
        </p:txBody>
      </p:sp>
      <p:sp>
        <p:nvSpPr>
          <p:cNvPr id="34" name="직사각형 33"/>
          <p:cNvSpPr>
            <a:spLocks noChangeAspect="1"/>
          </p:cNvSpPr>
          <p:nvPr/>
        </p:nvSpPr>
        <p:spPr>
          <a:xfrm>
            <a:off x="533398" y="7734300"/>
            <a:ext cx="9618133" cy="198120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배경은 실제 플레이 공간</a:t>
            </a:r>
            <a:endParaRPr lang="en-US" altLang="ko-KR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오른쪽 구석에 마녀 배치</a:t>
            </a:r>
            <a:endParaRPr lang="en-US" altLang="ko-KR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버튼은 계속 오른쪽으로 회전 중</a:t>
            </a:r>
            <a:endParaRPr lang="en-US" altLang="ko-KR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배치할 리소스가 없으면 </a:t>
            </a:r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PPT </a:t>
            </a:r>
            <a:r>
              <a: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도형 활용할 것</a:t>
            </a:r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5" name="직사각형 34"/>
          <p:cNvSpPr>
            <a:spLocks noChangeAspect="1"/>
          </p:cNvSpPr>
          <p:nvPr/>
        </p:nvSpPr>
        <p:spPr>
          <a:xfrm>
            <a:off x="533399" y="7277100"/>
            <a:ext cx="9618133" cy="457200"/>
          </a:xfrm>
          <a:prstGeom prst="rect">
            <a:avLst/>
          </a:prstGeom>
          <a:solidFill>
            <a:srgbClr val="BFBFBF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특이사항</a:t>
            </a:r>
          </a:p>
        </p:txBody>
      </p:sp>
      <p:sp>
        <p:nvSpPr>
          <p:cNvPr id="36" name="직사각형 35"/>
          <p:cNvSpPr>
            <a:spLocks noChangeAspect="1"/>
          </p:cNvSpPr>
          <p:nvPr/>
        </p:nvSpPr>
        <p:spPr>
          <a:xfrm>
            <a:off x="10151531" y="1409700"/>
            <a:ext cx="7696202" cy="457200"/>
          </a:xfrm>
          <a:prstGeom prst="rect">
            <a:avLst/>
          </a:prstGeom>
          <a:solidFill>
            <a:srgbClr val="BFBFBF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설명</a:t>
            </a:r>
          </a:p>
        </p:txBody>
      </p:sp>
      <p:sp>
        <p:nvSpPr>
          <p:cNvPr id="37" name="직사각형 36"/>
          <p:cNvSpPr>
            <a:spLocks noChangeAspect="1"/>
          </p:cNvSpPr>
          <p:nvPr/>
        </p:nvSpPr>
        <p:spPr>
          <a:xfrm>
            <a:off x="10151531" y="1866900"/>
            <a:ext cx="7696202" cy="784860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38" name="표 3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6655672"/>
              </p:ext>
            </p:extLst>
          </p:nvPr>
        </p:nvGraphicFramePr>
        <p:xfrm>
          <a:off x="4419600" y="571500"/>
          <a:ext cx="13428133" cy="5333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1049">
                  <a:extLst>
                    <a:ext uri="{9D8B030D-6E8A-4147-A177-3AD203B41FA5}">
                      <a16:colId xmlns:a16="http://schemas.microsoft.com/office/drawing/2014/main" val="4094068489"/>
                    </a:ext>
                  </a:extLst>
                </a:gridCol>
                <a:gridCol w="9360238">
                  <a:extLst>
                    <a:ext uri="{9D8B030D-6E8A-4147-A177-3AD203B41FA5}">
                      <a16:colId xmlns:a16="http://schemas.microsoft.com/office/drawing/2014/main" val="1689776525"/>
                    </a:ext>
                  </a:extLst>
                </a:gridCol>
                <a:gridCol w="1854890">
                  <a:extLst>
                    <a:ext uri="{9D8B030D-6E8A-4147-A177-3AD203B41FA5}">
                      <a16:colId xmlns:a16="http://schemas.microsoft.com/office/drawing/2014/main" val="3794195240"/>
                    </a:ext>
                  </a:extLst>
                </a:gridCol>
                <a:gridCol w="871956">
                  <a:extLst>
                    <a:ext uri="{9D8B030D-6E8A-4147-A177-3AD203B41FA5}">
                      <a16:colId xmlns:a16="http://schemas.microsoft.com/office/drawing/2014/main" val="714460778"/>
                    </a:ext>
                  </a:extLst>
                </a:gridCol>
              </a:tblGrid>
              <a:tr h="5333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72000" algn="l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시작 화면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페이지 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2638196"/>
                  </a:ext>
                </a:extLst>
              </a:tr>
            </a:tbl>
          </a:graphicData>
        </a:graphic>
      </p:graphicFrame>
      <p:sp>
        <p:nvSpPr>
          <p:cNvPr id="39" name="직사각형 38"/>
          <p:cNvSpPr/>
          <p:nvPr/>
        </p:nvSpPr>
        <p:spPr>
          <a:xfrm>
            <a:off x="1600200" y="2705100"/>
            <a:ext cx="7381875" cy="16002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제목</a:t>
            </a:r>
          </a:p>
        </p:txBody>
      </p:sp>
      <p:sp>
        <p:nvSpPr>
          <p:cNvPr id="40" name="직사각형 39"/>
          <p:cNvSpPr/>
          <p:nvPr/>
        </p:nvSpPr>
        <p:spPr>
          <a:xfrm>
            <a:off x="1845730" y="5161767"/>
            <a:ext cx="1752600" cy="99581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시작 버튼</a:t>
            </a:r>
          </a:p>
        </p:txBody>
      </p:sp>
      <p:sp>
        <p:nvSpPr>
          <p:cNvPr id="41" name="직사각형 40"/>
          <p:cNvSpPr/>
          <p:nvPr/>
        </p:nvSpPr>
        <p:spPr>
          <a:xfrm>
            <a:off x="4466165" y="5172727"/>
            <a:ext cx="1752600" cy="99581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설명 버튼</a:t>
            </a:r>
          </a:p>
        </p:txBody>
      </p:sp>
      <p:sp>
        <p:nvSpPr>
          <p:cNvPr id="42" name="직사각형 41"/>
          <p:cNvSpPr/>
          <p:nvPr/>
        </p:nvSpPr>
        <p:spPr>
          <a:xfrm>
            <a:off x="7086600" y="5161767"/>
            <a:ext cx="1752600" cy="99581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종료 버튼</a:t>
            </a:r>
          </a:p>
        </p:txBody>
      </p:sp>
      <p:graphicFrame>
        <p:nvGraphicFramePr>
          <p:cNvPr id="43" name="표 4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3621080"/>
              </p:ext>
            </p:extLst>
          </p:nvPr>
        </p:nvGraphicFramePr>
        <p:xfrm>
          <a:off x="10262127" y="1949376"/>
          <a:ext cx="7475010" cy="29421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44335">
                  <a:extLst>
                    <a:ext uri="{9D8B030D-6E8A-4147-A177-3AD203B41FA5}">
                      <a16:colId xmlns:a16="http://schemas.microsoft.com/office/drawing/2014/main" val="520206850"/>
                    </a:ext>
                  </a:extLst>
                </a:gridCol>
                <a:gridCol w="5230675">
                  <a:extLst>
                    <a:ext uri="{9D8B030D-6E8A-4147-A177-3AD203B41FA5}">
                      <a16:colId xmlns:a16="http://schemas.microsoft.com/office/drawing/2014/main" val="1761538097"/>
                    </a:ext>
                  </a:extLst>
                </a:gridCol>
              </a:tblGrid>
              <a:tr h="47493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제목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이미지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게임의 제목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0039096"/>
                  </a:ext>
                </a:extLst>
              </a:tr>
              <a:tr h="4934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시작 </a:t>
                      </a:r>
                      <a:r>
                        <a:rPr lang="en-US" altLang="ko-KR" sz="16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6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버튼</a:t>
                      </a:r>
                      <a:r>
                        <a:rPr lang="en-US" altLang="ko-KR" sz="16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6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누르면 게임 시작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7932009"/>
                  </a:ext>
                </a:extLst>
              </a:tr>
              <a:tr h="4934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설명 </a:t>
                      </a:r>
                      <a:r>
                        <a:rPr lang="en-US" altLang="ko-KR" sz="16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6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버튼</a:t>
                      </a:r>
                      <a:r>
                        <a:rPr lang="en-US" altLang="ko-KR" sz="16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6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누르면 게임 설명 </a:t>
                      </a:r>
                      <a:r>
                        <a:rPr lang="ko-KR" altLang="en-US" sz="16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팝업창</a:t>
                      </a: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열림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395130"/>
                  </a:ext>
                </a:extLst>
              </a:tr>
              <a:tr h="4934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종료 </a:t>
                      </a:r>
                      <a:r>
                        <a:rPr lang="en-US" altLang="ko-KR" sz="16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6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버튼</a:t>
                      </a:r>
                      <a:r>
                        <a:rPr lang="en-US" altLang="ko-KR" sz="16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6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누르면 게임 종료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2256442"/>
                  </a:ext>
                </a:extLst>
              </a:tr>
              <a:tr h="493437"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9975143"/>
                  </a:ext>
                </a:extLst>
              </a:tr>
              <a:tr h="493437"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4446142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ABFD7C2E-95D6-CC7B-ED4F-1A7AFE69CE53}"/>
              </a:ext>
            </a:extLst>
          </p:cNvPr>
          <p:cNvSpPr/>
          <p:nvPr/>
        </p:nvSpPr>
        <p:spPr>
          <a:xfrm>
            <a:off x="762000" y="1028700"/>
            <a:ext cx="16306800" cy="7954834"/>
          </a:xfrm>
          <a:prstGeom prst="rect">
            <a:avLst/>
          </a:prstGeom>
          <a:solidFill>
            <a:schemeClr val="accent2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9900">
                <a:latin typeface="돋움" panose="020B0600000101010101" pitchFamily="50" charset="-127"/>
                <a:ea typeface="돋움" panose="020B0600000101010101" pitchFamily="50" charset="-127"/>
              </a:rPr>
              <a:t>작업 필요</a:t>
            </a:r>
            <a:endParaRPr lang="ko-KR" altLang="en-US" sz="199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887906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Object 45"/>
          <p:cNvSpPr txBox="1"/>
          <p:nvPr/>
        </p:nvSpPr>
        <p:spPr>
          <a:xfrm>
            <a:off x="285749" y="181871"/>
            <a:ext cx="5734051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/>
            <a:r>
              <a:rPr lang="en-US" altLang="ko-KR" sz="2400" u="sng" kern="0" spc="-300" dirty="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UI/UX</a:t>
            </a:r>
          </a:p>
          <a:p>
            <a:pPr lvl="0"/>
            <a:r>
              <a:rPr lang="en-US" altLang="ko-KR" sz="3600" b="1" kern="0" spc="-300" dirty="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3600" b="1" kern="0" spc="-300" dirty="0" err="1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인게임</a:t>
            </a:r>
            <a:r>
              <a:rPr lang="ko-KR" altLang="en-US" sz="3600" b="1" kern="0" spc="-300" dirty="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화면 구성</a:t>
            </a:r>
            <a:endParaRPr lang="en-US" altLang="ko-KR" sz="6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285749" y="1257300"/>
            <a:ext cx="17716500" cy="8610600"/>
          </a:xfrm>
          <a:prstGeom prst="roundRect">
            <a:avLst>
              <a:gd name="adj" fmla="val 3151"/>
            </a:avLst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직사각형 25"/>
          <p:cNvSpPr>
            <a:spLocks noChangeAspect="1"/>
          </p:cNvSpPr>
          <p:nvPr/>
        </p:nvSpPr>
        <p:spPr>
          <a:xfrm>
            <a:off x="533400" y="1866900"/>
            <a:ext cx="9618133" cy="541020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직사각형 26"/>
          <p:cNvSpPr>
            <a:spLocks noChangeAspect="1"/>
          </p:cNvSpPr>
          <p:nvPr/>
        </p:nvSpPr>
        <p:spPr>
          <a:xfrm>
            <a:off x="533399" y="1409700"/>
            <a:ext cx="9618133" cy="457200"/>
          </a:xfrm>
          <a:prstGeom prst="rect">
            <a:avLst/>
          </a:prstGeom>
          <a:solidFill>
            <a:srgbClr val="BFBFBF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구성</a:t>
            </a:r>
          </a:p>
        </p:txBody>
      </p:sp>
      <p:sp>
        <p:nvSpPr>
          <p:cNvPr id="28" name="직사각형 27"/>
          <p:cNvSpPr>
            <a:spLocks noChangeAspect="1"/>
          </p:cNvSpPr>
          <p:nvPr/>
        </p:nvSpPr>
        <p:spPr>
          <a:xfrm>
            <a:off x="533398" y="7734300"/>
            <a:ext cx="9618133" cy="198120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직사각형 28"/>
          <p:cNvSpPr>
            <a:spLocks noChangeAspect="1"/>
          </p:cNvSpPr>
          <p:nvPr/>
        </p:nvSpPr>
        <p:spPr>
          <a:xfrm>
            <a:off x="533399" y="7277100"/>
            <a:ext cx="9618133" cy="457200"/>
          </a:xfrm>
          <a:prstGeom prst="rect">
            <a:avLst/>
          </a:prstGeom>
          <a:solidFill>
            <a:srgbClr val="BFBFBF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특이사항</a:t>
            </a:r>
          </a:p>
        </p:txBody>
      </p:sp>
      <p:sp>
        <p:nvSpPr>
          <p:cNvPr id="30" name="직사각형 29"/>
          <p:cNvSpPr>
            <a:spLocks noChangeAspect="1"/>
          </p:cNvSpPr>
          <p:nvPr/>
        </p:nvSpPr>
        <p:spPr>
          <a:xfrm>
            <a:off x="10151531" y="1409700"/>
            <a:ext cx="7696202" cy="457200"/>
          </a:xfrm>
          <a:prstGeom prst="rect">
            <a:avLst/>
          </a:prstGeom>
          <a:solidFill>
            <a:srgbClr val="BFBFBF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설명</a:t>
            </a:r>
          </a:p>
        </p:txBody>
      </p:sp>
      <p:sp>
        <p:nvSpPr>
          <p:cNvPr id="31" name="직사각형 30"/>
          <p:cNvSpPr>
            <a:spLocks noChangeAspect="1"/>
          </p:cNvSpPr>
          <p:nvPr/>
        </p:nvSpPr>
        <p:spPr>
          <a:xfrm>
            <a:off x="10151531" y="1866900"/>
            <a:ext cx="7696202" cy="784860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32" name="표 31"/>
          <p:cNvGraphicFramePr>
            <a:graphicFrameLocks noGrp="1"/>
          </p:cNvGraphicFramePr>
          <p:nvPr/>
        </p:nvGraphicFramePr>
        <p:xfrm>
          <a:off x="4419600" y="571500"/>
          <a:ext cx="13428133" cy="5333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1049">
                  <a:extLst>
                    <a:ext uri="{9D8B030D-6E8A-4147-A177-3AD203B41FA5}">
                      <a16:colId xmlns:a16="http://schemas.microsoft.com/office/drawing/2014/main" val="4094068489"/>
                    </a:ext>
                  </a:extLst>
                </a:gridCol>
                <a:gridCol w="9360238">
                  <a:extLst>
                    <a:ext uri="{9D8B030D-6E8A-4147-A177-3AD203B41FA5}">
                      <a16:colId xmlns:a16="http://schemas.microsoft.com/office/drawing/2014/main" val="1689776525"/>
                    </a:ext>
                  </a:extLst>
                </a:gridCol>
                <a:gridCol w="1854890">
                  <a:extLst>
                    <a:ext uri="{9D8B030D-6E8A-4147-A177-3AD203B41FA5}">
                      <a16:colId xmlns:a16="http://schemas.microsoft.com/office/drawing/2014/main" val="3794195240"/>
                    </a:ext>
                  </a:extLst>
                </a:gridCol>
                <a:gridCol w="871956">
                  <a:extLst>
                    <a:ext uri="{9D8B030D-6E8A-4147-A177-3AD203B41FA5}">
                      <a16:colId xmlns:a16="http://schemas.microsoft.com/office/drawing/2014/main" val="714460778"/>
                    </a:ext>
                  </a:extLst>
                </a:gridCol>
              </a:tblGrid>
              <a:tr h="5333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72000" algn="l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설명 </a:t>
                      </a:r>
                      <a:r>
                        <a:rPr lang="ko-KR" altLang="en-US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팝업창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페이지 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02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2638196"/>
                  </a:ext>
                </a:extLst>
              </a:tr>
            </a:tbl>
          </a:graphicData>
        </a:graphic>
      </p:graphicFrame>
      <p:sp>
        <p:nvSpPr>
          <p:cNvPr id="33" name="직사각형 32"/>
          <p:cNvSpPr/>
          <p:nvPr/>
        </p:nvSpPr>
        <p:spPr>
          <a:xfrm>
            <a:off x="1600200" y="2705100"/>
            <a:ext cx="7381875" cy="16002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제목</a:t>
            </a:r>
          </a:p>
        </p:txBody>
      </p:sp>
      <p:sp>
        <p:nvSpPr>
          <p:cNvPr id="34" name="직사각형 33"/>
          <p:cNvSpPr/>
          <p:nvPr/>
        </p:nvSpPr>
        <p:spPr>
          <a:xfrm>
            <a:off x="1845730" y="5161767"/>
            <a:ext cx="1752600" cy="99581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시작 버튼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4466165" y="5172727"/>
            <a:ext cx="1752600" cy="99581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설명 버튼</a:t>
            </a:r>
          </a:p>
        </p:txBody>
      </p:sp>
      <p:sp>
        <p:nvSpPr>
          <p:cNvPr id="37" name="직사각형 36"/>
          <p:cNvSpPr/>
          <p:nvPr/>
        </p:nvSpPr>
        <p:spPr>
          <a:xfrm>
            <a:off x="7086600" y="5161767"/>
            <a:ext cx="1752600" cy="99581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종료 버튼</a:t>
            </a:r>
          </a:p>
        </p:txBody>
      </p:sp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10262127" y="1949376"/>
          <a:ext cx="7475010" cy="19552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44335">
                  <a:extLst>
                    <a:ext uri="{9D8B030D-6E8A-4147-A177-3AD203B41FA5}">
                      <a16:colId xmlns:a16="http://schemas.microsoft.com/office/drawing/2014/main" val="520206850"/>
                    </a:ext>
                  </a:extLst>
                </a:gridCol>
                <a:gridCol w="5230675">
                  <a:extLst>
                    <a:ext uri="{9D8B030D-6E8A-4147-A177-3AD203B41FA5}">
                      <a16:colId xmlns:a16="http://schemas.microsoft.com/office/drawing/2014/main" val="1761538097"/>
                    </a:ext>
                  </a:extLst>
                </a:gridCol>
              </a:tblGrid>
              <a:tr h="47493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게임 설명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텍스트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게임 소개와 방법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0039096"/>
                  </a:ext>
                </a:extLst>
              </a:tr>
              <a:tr h="4934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닫기 </a:t>
                      </a:r>
                      <a:r>
                        <a:rPr lang="en-US" altLang="ko-KR" sz="16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6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버튼</a:t>
                      </a:r>
                      <a:r>
                        <a:rPr lang="en-US" altLang="ko-KR" sz="16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6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누르면 설명 </a:t>
                      </a:r>
                      <a:r>
                        <a:rPr lang="ko-KR" altLang="en-US" sz="16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팝업창</a:t>
                      </a: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꺼짐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7932009"/>
                  </a:ext>
                </a:extLst>
              </a:tr>
              <a:tr h="493437"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9975143"/>
                  </a:ext>
                </a:extLst>
              </a:tr>
              <a:tr h="493437"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4446142"/>
                  </a:ext>
                </a:extLst>
              </a:tr>
            </a:tbl>
          </a:graphicData>
        </a:graphic>
      </p:graphicFrame>
      <p:sp>
        <p:nvSpPr>
          <p:cNvPr id="16" name="직사각형 15"/>
          <p:cNvSpPr/>
          <p:nvPr/>
        </p:nvSpPr>
        <p:spPr>
          <a:xfrm>
            <a:off x="2176994" y="3021905"/>
            <a:ext cx="6479116" cy="360036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t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설명 </a:t>
            </a:r>
            <a:r>
              <a:rPr lang="ko-KR" altLang="en-US" sz="16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팝업창</a:t>
            </a:r>
            <a:endParaRPr lang="ko-KR" altLang="en-US" sz="16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455331" y="3727532"/>
            <a:ext cx="5916882" cy="2787567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algn="ctr"/>
            <a:r>
              <a:rPr lang="ko-KR" altLang="en-US"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설명</a:t>
            </a:r>
            <a:endParaRPr lang="ko-KR" altLang="en-US" sz="16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7821353" y="3130469"/>
            <a:ext cx="665160" cy="44466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algn="ctr"/>
            <a:r>
              <a:rPr lang="ko-KR" altLang="en-US"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닫기</a:t>
            </a:r>
            <a:endParaRPr lang="ko-KR" altLang="en-US" sz="16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2A4E5FB-122C-DD95-25A8-7C388644159C}"/>
              </a:ext>
            </a:extLst>
          </p:cNvPr>
          <p:cNvSpPr/>
          <p:nvPr/>
        </p:nvSpPr>
        <p:spPr>
          <a:xfrm>
            <a:off x="762000" y="1028700"/>
            <a:ext cx="16306800" cy="7954834"/>
          </a:xfrm>
          <a:prstGeom prst="rect">
            <a:avLst/>
          </a:prstGeom>
          <a:solidFill>
            <a:schemeClr val="accent2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9900">
                <a:latin typeface="돋움" panose="020B0600000101010101" pitchFamily="50" charset="-127"/>
                <a:ea typeface="돋움" panose="020B0600000101010101" pitchFamily="50" charset="-127"/>
              </a:rPr>
              <a:t>작업 필요</a:t>
            </a:r>
            <a:endParaRPr lang="ko-KR" altLang="en-US" sz="199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833057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Object 45"/>
          <p:cNvSpPr txBox="1"/>
          <p:nvPr/>
        </p:nvSpPr>
        <p:spPr>
          <a:xfrm>
            <a:off x="285749" y="181871"/>
            <a:ext cx="5734051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/>
            <a:r>
              <a:rPr lang="en-US" altLang="ko-KR" sz="2400" u="sng" kern="0" spc="-300" dirty="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UI/UX</a:t>
            </a:r>
          </a:p>
          <a:p>
            <a:pPr lvl="0"/>
            <a:r>
              <a:rPr lang="en-US" altLang="ko-KR" sz="3600" b="1" kern="0" spc="-300" dirty="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3600" b="1" kern="0" spc="-300" dirty="0" err="1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인게임</a:t>
            </a:r>
            <a:r>
              <a:rPr lang="ko-KR" altLang="en-US" sz="3600" b="1" kern="0" spc="-300" dirty="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화면 구성</a:t>
            </a:r>
            <a:endParaRPr lang="en-US" altLang="ko-KR" sz="6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285749" y="1257300"/>
            <a:ext cx="17716500" cy="8610600"/>
          </a:xfrm>
          <a:prstGeom prst="roundRect">
            <a:avLst>
              <a:gd name="adj" fmla="val 3151"/>
            </a:avLst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직사각형 25"/>
          <p:cNvSpPr>
            <a:spLocks noChangeAspect="1"/>
          </p:cNvSpPr>
          <p:nvPr/>
        </p:nvSpPr>
        <p:spPr>
          <a:xfrm>
            <a:off x="533400" y="1866900"/>
            <a:ext cx="9618133" cy="541020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직사각형 26"/>
          <p:cNvSpPr>
            <a:spLocks noChangeAspect="1"/>
          </p:cNvSpPr>
          <p:nvPr/>
        </p:nvSpPr>
        <p:spPr>
          <a:xfrm>
            <a:off x="533399" y="1409700"/>
            <a:ext cx="9618133" cy="457200"/>
          </a:xfrm>
          <a:prstGeom prst="rect">
            <a:avLst/>
          </a:prstGeom>
          <a:solidFill>
            <a:srgbClr val="BFBFBF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구성</a:t>
            </a:r>
          </a:p>
        </p:txBody>
      </p:sp>
      <p:sp>
        <p:nvSpPr>
          <p:cNvPr id="28" name="직사각형 27"/>
          <p:cNvSpPr>
            <a:spLocks noChangeAspect="1"/>
          </p:cNvSpPr>
          <p:nvPr/>
        </p:nvSpPr>
        <p:spPr>
          <a:xfrm>
            <a:off x="533398" y="7734300"/>
            <a:ext cx="9618133" cy="198120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캐릭터는 좌우로 이동하거나 점프 가능</a:t>
            </a:r>
            <a:endParaRPr lang="en-US" altLang="ko-KR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몬스터는 </a:t>
            </a:r>
            <a:r>
              <a:rPr lang="ko-KR" altLang="en-US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랜덤하게</a:t>
            </a:r>
            <a:r>
              <a: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좌우로 이동하되</a:t>
            </a:r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바닥이 없으면 방향 전환</a:t>
            </a:r>
            <a:endParaRPr lang="en-US" altLang="ko-KR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버튼은 계속 오른쪽으로 회전 중</a:t>
            </a:r>
            <a:endParaRPr lang="en-US" altLang="ko-KR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직사각형 28"/>
          <p:cNvSpPr>
            <a:spLocks noChangeAspect="1"/>
          </p:cNvSpPr>
          <p:nvPr/>
        </p:nvSpPr>
        <p:spPr>
          <a:xfrm>
            <a:off x="533399" y="7277100"/>
            <a:ext cx="9618133" cy="457200"/>
          </a:xfrm>
          <a:prstGeom prst="rect">
            <a:avLst/>
          </a:prstGeom>
          <a:solidFill>
            <a:srgbClr val="BFBFBF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특이사항</a:t>
            </a:r>
          </a:p>
        </p:txBody>
      </p:sp>
      <p:sp>
        <p:nvSpPr>
          <p:cNvPr id="30" name="직사각형 29"/>
          <p:cNvSpPr>
            <a:spLocks noChangeAspect="1"/>
          </p:cNvSpPr>
          <p:nvPr/>
        </p:nvSpPr>
        <p:spPr>
          <a:xfrm>
            <a:off x="10151531" y="1409700"/>
            <a:ext cx="7696202" cy="457200"/>
          </a:xfrm>
          <a:prstGeom prst="rect">
            <a:avLst/>
          </a:prstGeom>
          <a:solidFill>
            <a:srgbClr val="BFBFBF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설명</a:t>
            </a:r>
          </a:p>
        </p:txBody>
      </p:sp>
      <p:sp>
        <p:nvSpPr>
          <p:cNvPr id="31" name="직사각형 30"/>
          <p:cNvSpPr>
            <a:spLocks noChangeAspect="1"/>
          </p:cNvSpPr>
          <p:nvPr/>
        </p:nvSpPr>
        <p:spPr>
          <a:xfrm>
            <a:off x="10151531" y="1866900"/>
            <a:ext cx="7696202" cy="784860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32" name="표 31"/>
          <p:cNvGraphicFramePr>
            <a:graphicFrameLocks noGrp="1"/>
          </p:cNvGraphicFramePr>
          <p:nvPr/>
        </p:nvGraphicFramePr>
        <p:xfrm>
          <a:off x="4419600" y="571500"/>
          <a:ext cx="13428133" cy="5333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1049">
                  <a:extLst>
                    <a:ext uri="{9D8B030D-6E8A-4147-A177-3AD203B41FA5}">
                      <a16:colId xmlns:a16="http://schemas.microsoft.com/office/drawing/2014/main" val="4094068489"/>
                    </a:ext>
                  </a:extLst>
                </a:gridCol>
                <a:gridCol w="9360238">
                  <a:extLst>
                    <a:ext uri="{9D8B030D-6E8A-4147-A177-3AD203B41FA5}">
                      <a16:colId xmlns:a16="http://schemas.microsoft.com/office/drawing/2014/main" val="1689776525"/>
                    </a:ext>
                  </a:extLst>
                </a:gridCol>
                <a:gridCol w="1854890">
                  <a:extLst>
                    <a:ext uri="{9D8B030D-6E8A-4147-A177-3AD203B41FA5}">
                      <a16:colId xmlns:a16="http://schemas.microsoft.com/office/drawing/2014/main" val="3794195240"/>
                    </a:ext>
                  </a:extLst>
                </a:gridCol>
                <a:gridCol w="871956">
                  <a:extLst>
                    <a:ext uri="{9D8B030D-6E8A-4147-A177-3AD203B41FA5}">
                      <a16:colId xmlns:a16="http://schemas.microsoft.com/office/drawing/2014/main" val="714460778"/>
                    </a:ext>
                  </a:extLst>
                </a:gridCol>
              </a:tblGrid>
              <a:tr h="5333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72000" algn="l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플레이 화면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페이지 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03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2638196"/>
                  </a:ext>
                </a:extLst>
              </a:tr>
            </a:tbl>
          </a:graphicData>
        </a:graphic>
      </p:graphicFrame>
      <p:sp>
        <p:nvSpPr>
          <p:cNvPr id="33" name="직사각형 32"/>
          <p:cNvSpPr/>
          <p:nvPr/>
        </p:nvSpPr>
        <p:spPr>
          <a:xfrm>
            <a:off x="763204" y="2113767"/>
            <a:ext cx="913196" cy="861687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캐릭터 얼굴</a:t>
            </a:r>
          </a:p>
        </p:txBody>
      </p:sp>
      <p:sp>
        <p:nvSpPr>
          <p:cNvPr id="34" name="직사각형 33"/>
          <p:cNvSpPr/>
          <p:nvPr/>
        </p:nvSpPr>
        <p:spPr>
          <a:xfrm>
            <a:off x="1924050" y="2113767"/>
            <a:ext cx="2190749" cy="362733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algn="ctr"/>
            <a:r>
              <a:rPr lang="ko-KR" altLang="en-US" sz="16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체력바</a:t>
            </a:r>
            <a:endParaRPr lang="ko-KR" altLang="en-US" sz="16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1924049" y="2609391"/>
            <a:ext cx="2190749" cy="366063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algn="ctr"/>
            <a:r>
              <a:rPr lang="ko-KR" altLang="en-US" sz="16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스태미나바</a:t>
            </a:r>
            <a:endParaRPr lang="ko-KR" altLang="en-US" sz="16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8991600" y="2090281"/>
            <a:ext cx="914400" cy="88517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설정 버튼</a:t>
            </a:r>
          </a:p>
        </p:txBody>
      </p:sp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10262127" y="1949376"/>
          <a:ext cx="7475010" cy="33093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44335">
                  <a:extLst>
                    <a:ext uri="{9D8B030D-6E8A-4147-A177-3AD203B41FA5}">
                      <a16:colId xmlns:a16="http://schemas.microsoft.com/office/drawing/2014/main" val="520206850"/>
                    </a:ext>
                  </a:extLst>
                </a:gridCol>
                <a:gridCol w="5230675">
                  <a:extLst>
                    <a:ext uri="{9D8B030D-6E8A-4147-A177-3AD203B41FA5}">
                      <a16:colId xmlns:a16="http://schemas.microsoft.com/office/drawing/2014/main" val="1761538097"/>
                    </a:ext>
                  </a:extLst>
                </a:gridCol>
              </a:tblGrid>
              <a:tr h="47493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캐릭터 얼굴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버튼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누르면 캐릭터 정보 </a:t>
                      </a: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팝업창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열림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0039096"/>
                  </a:ext>
                </a:extLst>
              </a:tr>
              <a:tr h="66179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체력바 </a:t>
                      </a:r>
                      <a:r>
                        <a:rPr lang="en-US" altLang="ko-KR" sz="1600" b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600" b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슬라이더</a:t>
                      </a:r>
                      <a:r>
                        <a:rPr lang="en-US" altLang="ko-KR" sz="1600" b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6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남은 체력 표시</a:t>
                      </a:r>
                      <a:endParaRPr lang="en-US" altLang="ko-KR" sz="16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공격받으면 감소</a:t>
                      </a:r>
                      <a:r>
                        <a:rPr lang="en-US" altLang="ko-KR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아이템</a:t>
                      </a:r>
                      <a:r>
                        <a:rPr lang="ko-KR" altLang="en-US" sz="1600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획득 시 증가</a:t>
                      </a:r>
                      <a:r>
                        <a:rPr lang="en-US" altLang="ko-KR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6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7932009"/>
                  </a:ext>
                </a:extLst>
              </a:tr>
              <a:tr h="6922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스태미나바</a:t>
                      </a:r>
                      <a:r>
                        <a:rPr lang="ko-KR" altLang="en-US" sz="16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6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6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슬라이더</a:t>
                      </a:r>
                      <a:r>
                        <a:rPr lang="en-US" altLang="ko-KR" sz="16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6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남은 </a:t>
                      </a:r>
                      <a:r>
                        <a:rPr lang="ko-KR" altLang="en-US" sz="16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스태미나바</a:t>
                      </a: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표시</a:t>
                      </a:r>
                      <a:endParaRPr lang="en-US" altLang="ko-KR" sz="16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달리면 감소</a:t>
                      </a:r>
                      <a:r>
                        <a:rPr lang="en-US" altLang="ko-KR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달리지 않으면 증가</a:t>
                      </a:r>
                      <a:r>
                        <a:rPr lang="en-US" altLang="ko-KR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6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395130"/>
                  </a:ext>
                </a:extLst>
              </a:tr>
              <a:tr h="4934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설정 버튼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누르면 설정 </a:t>
                      </a:r>
                      <a:r>
                        <a:rPr lang="ko-KR" altLang="en-US" sz="16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팝업창</a:t>
                      </a: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열림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2256442"/>
                  </a:ext>
                </a:extLst>
              </a:tr>
              <a:tr h="493437"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9975143"/>
                  </a:ext>
                </a:extLst>
              </a:tr>
              <a:tr h="493437"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4446142"/>
                  </a:ext>
                </a:extLst>
              </a:tr>
            </a:tbl>
          </a:graphicData>
        </a:graphic>
      </p:graphicFrame>
      <p:sp>
        <p:nvSpPr>
          <p:cNvPr id="16" name="직사각형 15"/>
          <p:cNvSpPr/>
          <p:nvPr/>
        </p:nvSpPr>
        <p:spPr>
          <a:xfrm>
            <a:off x="533398" y="6417147"/>
            <a:ext cx="6019802" cy="86168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맵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5181600" y="4383457"/>
            <a:ext cx="4969930" cy="86168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맵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763204" y="5525577"/>
            <a:ext cx="913196" cy="889836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캐릭터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8230803" y="3493701"/>
            <a:ext cx="913196" cy="889836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몬스터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7528136-8F6D-F983-B551-44940CE1E188}"/>
              </a:ext>
            </a:extLst>
          </p:cNvPr>
          <p:cNvSpPr/>
          <p:nvPr/>
        </p:nvSpPr>
        <p:spPr>
          <a:xfrm>
            <a:off x="762000" y="1028700"/>
            <a:ext cx="16306800" cy="7954834"/>
          </a:xfrm>
          <a:prstGeom prst="rect">
            <a:avLst/>
          </a:prstGeom>
          <a:solidFill>
            <a:schemeClr val="accent2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9900">
                <a:latin typeface="돋움" panose="020B0600000101010101" pitchFamily="50" charset="-127"/>
                <a:ea typeface="돋움" panose="020B0600000101010101" pitchFamily="50" charset="-127"/>
              </a:rPr>
              <a:t>작업 필요</a:t>
            </a:r>
            <a:endParaRPr lang="ko-KR" altLang="en-US" sz="199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1109619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Object 45"/>
          <p:cNvSpPr txBox="1"/>
          <p:nvPr/>
        </p:nvSpPr>
        <p:spPr>
          <a:xfrm>
            <a:off x="285749" y="181871"/>
            <a:ext cx="5734051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/>
            <a:r>
              <a:rPr lang="en-US" altLang="ko-KR" sz="2400" u="sng" kern="0" spc="-300" dirty="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UI/UX</a:t>
            </a:r>
          </a:p>
          <a:p>
            <a:pPr lvl="0"/>
            <a:r>
              <a:rPr lang="en-US" altLang="ko-KR" sz="3600" b="1" kern="0" spc="-300" dirty="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3600" b="1" kern="0" spc="-300" dirty="0" err="1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인게임</a:t>
            </a:r>
            <a:r>
              <a:rPr lang="ko-KR" altLang="en-US" sz="3600" b="1" kern="0" spc="-300" dirty="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화면 구성</a:t>
            </a:r>
            <a:endParaRPr lang="en-US" altLang="ko-KR" sz="6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285749" y="1257300"/>
            <a:ext cx="17716500" cy="8610600"/>
          </a:xfrm>
          <a:prstGeom prst="roundRect">
            <a:avLst>
              <a:gd name="adj" fmla="val 3151"/>
            </a:avLst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직사각형 25"/>
          <p:cNvSpPr>
            <a:spLocks noChangeAspect="1"/>
          </p:cNvSpPr>
          <p:nvPr/>
        </p:nvSpPr>
        <p:spPr>
          <a:xfrm>
            <a:off x="533400" y="1866900"/>
            <a:ext cx="9618133" cy="541020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직사각형 26"/>
          <p:cNvSpPr>
            <a:spLocks noChangeAspect="1"/>
          </p:cNvSpPr>
          <p:nvPr/>
        </p:nvSpPr>
        <p:spPr>
          <a:xfrm>
            <a:off x="533399" y="1409700"/>
            <a:ext cx="9618133" cy="457200"/>
          </a:xfrm>
          <a:prstGeom prst="rect">
            <a:avLst/>
          </a:prstGeom>
          <a:solidFill>
            <a:srgbClr val="BFBFBF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구성</a:t>
            </a:r>
          </a:p>
        </p:txBody>
      </p:sp>
      <p:sp>
        <p:nvSpPr>
          <p:cNvPr id="28" name="직사각형 27"/>
          <p:cNvSpPr>
            <a:spLocks noChangeAspect="1"/>
          </p:cNvSpPr>
          <p:nvPr/>
        </p:nvSpPr>
        <p:spPr>
          <a:xfrm>
            <a:off x="533398" y="7734300"/>
            <a:ext cx="9618133" cy="198120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캐릭터 정보 </a:t>
            </a:r>
            <a:r>
              <a:rPr lang="ko-KR" altLang="en-US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팝업창이</a:t>
            </a:r>
            <a:r>
              <a: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켜져있는</a:t>
            </a:r>
            <a:r>
              <a: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동안 게임은 일시정지 상태</a:t>
            </a:r>
            <a:endParaRPr lang="en-US" altLang="ko-KR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캐릭터 정보 </a:t>
            </a:r>
            <a:r>
              <a:rPr lang="ko-KR" altLang="en-US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팝업창</a:t>
            </a:r>
            <a:r>
              <a: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속 버튼 이외에 다른 버튼 눌리면 안 됨</a:t>
            </a:r>
          </a:p>
        </p:txBody>
      </p:sp>
      <p:sp>
        <p:nvSpPr>
          <p:cNvPr id="29" name="직사각형 28"/>
          <p:cNvSpPr>
            <a:spLocks noChangeAspect="1"/>
          </p:cNvSpPr>
          <p:nvPr/>
        </p:nvSpPr>
        <p:spPr>
          <a:xfrm>
            <a:off x="533399" y="7277100"/>
            <a:ext cx="9618133" cy="457200"/>
          </a:xfrm>
          <a:prstGeom prst="rect">
            <a:avLst/>
          </a:prstGeom>
          <a:solidFill>
            <a:srgbClr val="BFBFBF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특이사항</a:t>
            </a:r>
          </a:p>
        </p:txBody>
      </p:sp>
      <p:sp>
        <p:nvSpPr>
          <p:cNvPr id="30" name="직사각형 29"/>
          <p:cNvSpPr>
            <a:spLocks noChangeAspect="1"/>
          </p:cNvSpPr>
          <p:nvPr/>
        </p:nvSpPr>
        <p:spPr>
          <a:xfrm>
            <a:off x="10151531" y="1409700"/>
            <a:ext cx="7696202" cy="457200"/>
          </a:xfrm>
          <a:prstGeom prst="rect">
            <a:avLst/>
          </a:prstGeom>
          <a:solidFill>
            <a:srgbClr val="BFBFBF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설명</a:t>
            </a:r>
          </a:p>
        </p:txBody>
      </p:sp>
      <p:sp>
        <p:nvSpPr>
          <p:cNvPr id="31" name="직사각형 30"/>
          <p:cNvSpPr>
            <a:spLocks noChangeAspect="1"/>
          </p:cNvSpPr>
          <p:nvPr/>
        </p:nvSpPr>
        <p:spPr>
          <a:xfrm>
            <a:off x="10151531" y="1865086"/>
            <a:ext cx="7696202" cy="784860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32" name="표 31"/>
          <p:cNvGraphicFramePr>
            <a:graphicFrameLocks noGrp="1"/>
          </p:cNvGraphicFramePr>
          <p:nvPr/>
        </p:nvGraphicFramePr>
        <p:xfrm>
          <a:off x="4419600" y="571500"/>
          <a:ext cx="13428133" cy="5333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1049">
                  <a:extLst>
                    <a:ext uri="{9D8B030D-6E8A-4147-A177-3AD203B41FA5}">
                      <a16:colId xmlns:a16="http://schemas.microsoft.com/office/drawing/2014/main" val="4094068489"/>
                    </a:ext>
                  </a:extLst>
                </a:gridCol>
                <a:gridCol w="9360238">
                  <a:extLst>
                    <a:ext uri="{9D8B030D-6E8A-4147-A177-3AD203B41FA5}">
                      <a16:colId xmlns:a16="http://schemas.microsoft.com/office/drawing/2014/main" val="1689776525"/>
                    </a:ext>
                  </a:extLst>
                </a:gridCol>
                <a:gridCol w="1854890">
                  <a:extLst>
                    <a:ext uri="{9D8B030D-6E8A-4147-A177-3AD203B41FA5}">
                      <a16:colId xmlns:a16="http://schemas.microsoft.com/office/drawing/2014/main" val="3794195240"/>
                    </a:ext>
                  </a:extLst>
                </a:gridCol>
                <a:gridCol w="871956">
                  <a:extLst>
                    <a:ext uri="{9D8B030D-6E8A-4147-A177-3AD203B41FA5}">
                      <a16:colId xmlns:a16="http://schemas.microsoft.com/office/drawing/2014/main" val="714460778"/>
                    </a:ext>
                  </a:extLst>
                </a:gridCol>
              </a:tblGrid>
              <a:tr h="5333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72000" algn="l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캐릭터 정보 </a:t>
                      </a:r>
                      <a:r>
                        <a:rPr lang="ko-KR" altLang="en-US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팝업창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페이지 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04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2638196"/>
                  </a:ext>
                </a:extLst>
              </a:tr>
            </a:tbl>
          </a:graphicData>
        </a:graphic>
      </p:graphicFrame>
      <p:sp>
        <p:nvSpPr>
          <p:cNvPr id="33" name="직사각형 32"/>
          <p:cNvSpPr/>
          <p:nvPr/>
        </p:nvSpPr>
        <p:spPr>
          <a:xfrm>
            <a:off x="763204" y="2113767"/>
            <a:ext cx="913196" cy="861687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캐릭터 얼굴</a:t>
            </a:r>
          </a:p>
        </p:txBody>
      </p:sp>
      <p:sp>
        <p:nvSpPr>
          <p:cNvPr id="34" name="직사각형 33"/>
          <p:cNvSpPr/>
          <p:nvPr/>
        </p:nvSpPr>
        <p:spPr>
          <a:xfrm>
            <a:off x="1924050" y="2113767"/>
            <a:ext cx="2190749" cy="362733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algn="ctr"/>
            <a:r>
              <a:rPr lang="ko-KR" altLang="en-US" sz="16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체력바</a:t>
            </a:r>
            <a:endParaRPr lang="ko-KR" altLang="en-US" sz="16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1924049" y="2609391"/>
            <a:ext cx="2190749" cy="366063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algn="ctr"/>
            <a:r>
              <a:rPr lang="ko-KR" altLang="en-US" sz="16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스태미나바</a:t>
            </a:r>
            <a:endParaRPr lang="ko-KR" altLang="en-US" sz="16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8991600" y="2090281"/>
            <a:ext cx="914400" cy="88517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설정 버튼</a:t>
            </a:r>
          </a:p>
        </p:txBody>
      </p:sp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10262127" y="1949376"/>
          <a:ext cx="7475010" cy="24283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44335">
                  <a:extLst>
                    <a:ext uri="{9D8B030D-6E8A-4147-A177-3AD203B41FA5}">
                      <a16:colId xmlns:a16="http://schemas.microsoft.com/office/drawing/2014/main" val="520206850"/>
                    </a:ext>
                  </a:extLst>
                </a:gridCol>
                <a:gridCol w="5230675">
                  <a:extLst>
                    <a:ext uri="{9D8B030D-6E8A-4147-A177-3AD203B41FA5}">
                      <a16:colId xmlns:a16="http://schemas.microsoft.com/office/drawing/2014/main" val="1761538097"/>
                    </a:ext>
                  </a:extLst>
                </a:gridCol>
              </a:tblGrid>
              <a:tr h="47493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닫기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버튼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누르면 캐릭터 정보 팝업창 꺼짐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0039096"/>
                  </a:ext>
                </a:extLst>
              </a:tr>
              <a:tr h="50939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장비 정보 </a:t>
                      </a:r>
                      <a:r>
                        <a:rPr lang="en-US" altLang="ko-KR" sz="16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6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텍스트</a:t>
                      </a:r>
                      <a:r>
                        <a:rPr lang="en-US" altLang="ko-KR" sz="16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6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 중인 장비 정보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7932009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능력치</a:t>
                      </a:r>
                      <a:r>
                        <a:rPr lang="ko-KR" altLang="en-US" sz="16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정보 </a:t>
                      </a:r>
                      <a:r>
                        <a:rPr lang="en-US" altLang="ko-KR" sz="16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6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텍스트</a:t>
                      </a:r>
                      <a:r>
                        <a:rPr lang="en-US" altLang="ko-KR" sz="16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6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현재 </a:t>
                      </a:r>
                      <a:r>
                        <a:rPr lang="ko-KR" altLang="en-US" sz="16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능력치</a:t>
                      </a: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정보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395130"/>
                  </a:ext>
                </a:extLst>
              </a:tr>
              <a:tr h="493437"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9975143"/>
                  </a:ext>
                </a:extLst>
              </a:tr>
              <a:tr h="493437"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4446142"/>
                  </a:ext>
                </a:extLst>
              </a:tr>
            </a:tbl>
          </a:graphicData>
        </a:graphic>
      </p:graphicFrame>
      <p:sp>
        <p:nvSpPr>
          <p:cNvPr id="16" name="직사각형 15"/>
          <p:cNvSpPr/>
          <p:nvPr/>
        </p:nvSpPr>
        <p:spPr>
          <a:xfrm>
            <a:off x="533398" y="6417147"/>
            <a:ext cx="6019802" cy="86168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맵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5181600" y="4383457"/>
            <a:ext cx="4953000" cy="86168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맵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763204" y="5525577"/>
            <a:ext cx="913196" cy="889836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캐릭터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8230803" y="3493701"/>
            <a:ext cx="913196" cy="889836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몬스터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779842" y="3109078"/>
            <a:ext cx="3334956" cy="315566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t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캐릭터 정보 </a:t>
            </a:r>
            <a:r>
              <a:rPr lang="ko-KR" altLang="en-US" sz="16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팝업창</a:t>
            </a:r>
            <a:endParaRPr lang="ko-KR" altLang="en-US" sz="16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066798" y="3627324"/>
            <a:ext cx="2641071" cy="57404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장비 정보</a:t>
            </a:r>
          </a:p>
        </p:txBody>
      </p:sp>
      <p:sp>
        <p:nvSpPr>
          <p:cNvPr id="35" name="직사각형 34"/>
          <p:cNvSpPr/>
          <p:nvPr/>
        </p:nvSpPr>
        <p:spPr>
          <a:xfrm>
            <a:off x="1062568" y="4355774"/>
            <a:ext cx="2645301" cy="168805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algn="ctr"/>
            <a:r>
              <a:rPr lang="ko-KR" altLang="en-US" sz="16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능력치</a:t>
            </a:r>
            <a:r>
              <a:rPr lang="ko-KR" altLang="en-US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정보</a:t>
            </a:r>
          </a:p>
        </p:txBody>
      </p:sp>
      <p:sp>
        <p:nvSpPr>
          <p:cNvPr id="39" name="직사각형 38"/>
          <p:cNvSpPr/>
          <p:nvPr/>
        </p:nvSpPr>
        <p:spPr>
          <a:xfrm>
            <a:off x="3505200" y="3174454"/>
            <a:ext cx="519178" cy="319247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닫기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D336715-649F-602E-81D1-AFD9755A5825}"/>
              </a:ext>
            </a:extLst>
          </p:cNvPr>
          <p:cNvSpPr/>
          <p:nvPr/>
        </p:nvSpPr>
        <p:spPr>
          <a:xfrm>
            <a:off x="762000" y="1028700"/>
            <a:ext cx="16306800" cy="7954834"/>
          </a:xfrm>
          <a:prstGeom prst="rect">
            <a:avLst/>
          </a:prstGeom>
          <a:solidFill>
            <a:schemeClr val="accent2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9900">
                <a:latin typeface="돋움" panose="020B0600000101010101" pitchFamily="50" charset="-127"/>
                <a:ea typeface="돋움" panose="020B0600000101010101" pitchFamily="50" charset="-127"/>
              </a:rPr>
              <a:t>작업 필요</a:t>
            </a:r>
            <a:endParaRPr lang="ko-KR" altLang="en-US" sz="199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595588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Object 45"/>
          <p:cNvSpPr txBox="1"/>
          <p:nvPr/>
        </p:nvSpPr>
        <p:spPr>
          <a:xfrm>
            <a:off x="285749" y="181871"/>
            <a:ext cx="5734051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/>
            <a:r>
              <a:rPr lang="en-US" altLang="ko-KR" sz="2400" u="sng" kern="0" spc="-300" dirty="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UI/UX</a:t>
            </a:r>
          </a:p>
          <a:p>
            <a:pPr lvl="0"/>
            <a:r>
              <a:rPr lang="en-US" altLang="ko-KR" sz="3600" b="1" kern="0" spc="-300" dirty="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3600" b="1" kern="0" spc="-300" dirty="0" err="1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인게임</a:t>
            </a:r>
            <a:r>
              <a:rPr lang="ko-KR" altLang="en-US" sz="3600" b="1" kern="0" spc="-300" dirty="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화면 구성</a:t>
            </a:r>
            <a:endParaRPr lang="en-US" altLang="ko-KR" sz="6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285749" y="1257300"/>
            <a:ext cx="17716500" cy="8610600"/>
          </a:xfrm>
          <a:prstGeom prst="roundRect">
            <a:avLst>
              <a:gd name="adj" fmla="val 3151"/>
            </a:avLst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직사각형 25"/>
          <p:cNvSpPr>
            <a:spLocks noChangeAspect="1"/>
          </p:cNvSpPr>
          <p:nvPr/>
        </p:nvSpPr>
        <p:spPr>
          <a:xfrm>
            <a:off x="533400" y="1866900"/>
            <a:ext cx="9618133" cy="541020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직사각형 26"/>
          <p:cNvSpPr>
            <a:spLocks noChangeAspect="1"/>
          </p:cNvSpPr>
          <p:nvPr/>
        </p:nvSpPr>
        <p:spPr>
          <a:xfrm>
            <a:off x="533399" y="1409700"/>
            <a:ext cx="9618133" cy="457200"/>
          </a:xfrm>
          <a:prstGeom prst="rect">
            <a:avLst/>
          </a:prstGeom>
          <a:solidFill>
            <a:srgbClr val="BFBFBF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구성</a:t>
            </a:r>
          </a:p>
        </p:txBody>
      </p:sp>
      <p:sp>
        <p:nvSpPr>
          <p:cNvPr id="28" name="직사각형 27"/>
          <p:cNvSpPr>
            <a:spLocks noChangeAspect="1"/>
          </p:cNvSpPr>
          <p:nvPr/>
        </p:nvSpPr>
        <p:spPr>
          <a:xfrm>
            <a:off x="533398" y="7734300"/>
            <a:ext cx="9618133" cy="198120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설정 </a:t>
            </a:r>
            <a:r>
              <a:rPr lang="ko-KR" altLang="en-US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팝업창이</a:t>
            </a:r>
            <a:r>
              <a: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켜져있는</a:t>
            </a:r>
            <a:r>
              <a: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동안 게임은 일시정지 상태</a:t>
            </a:r>
            <a:endParaRPr lang="en-US" altLang="ko-KR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설정 </a:t>
            </a:r>
            <a:r>
              <a:rPr lang="ko-KR" altLang="en-US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팝업창</a:t>
            </a:r>
            <a:r>
              <a: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속 버튼 이외에 다른 버튼 눌리면 안 됨</a:t>
            </a:r>
          </a:p>
        </p:txBody>
      </p:sp>
      <p:sp>
        <p:nvSpPr>
          <p:cNvPr id="29" name="직사각형 28"/>
          <p:cNvSpPr>
            <a:spLocks noChangeAspect="1"/>
          </p:cNvSpPr>
          <p:nvPr/>
        </p:nvSpPr>
        <p:spPr>
          <a:xfrm>
            <a:off x="533399" y="7277100"/>
            <a:ext cx="9618133" cy="457200"/>
          </a:xfrm>
          <a:prstGeom prst="rect">
            <a:avLst/>
          </a:prstGeom>
          <a:solidFill>
            <a:srgbClr val="BFBFBF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특이사항</a:t>
            </a:r>
          </a:p>
        </p:txBody>
      </p:sp>
      <p:sp>
        <p:nvSpPr>
          <p:cNvPr id="30" name="직사각형 29"/>
          <p:cNvSpPr>
            <a:spLocks noChangeAspect="1"/>
          </p:cNvSpPr>
          <p:nvPr/>
        </p:nvSpPr>
        <p:spPr>
          <a:xfrm>
            <a:off x="10151531" y="1409700"/>
            <a:ext cx="7696202" cy="457200"/>
          </a:xfrm>
          <a:prstGeom prst="rect">
            <a:avLst/>
          </a:prstGeom>
          <a:solidFill>
            <a:srgbClr val="BFBFBF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설명</a:t>
            </a:r>
          </a:p>
        </p:txBody>
      </p:sp>
      <p:sp>
        <p:nvSpPr>
          <p:cNvPr id="31" name="직사각형 30"/>
          <p:cNvSpPr>
            <a:spLocks noChangeAspect="1"/>
          </p:cNvSpPr>
          <p:nvPr/>
        </p:nvSpPr>
        <p:spPr>
          <a:xfrm>
            <a:off x="10151531" y="1866900"/>
            <a:ext cx="7696202" cy="784860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32" name="표 31"/>
          <p:cNvGraphicFramePr>
            <a:graphicFrameLocks noGrp="1"/>
          </p:cNvGraphicFramePr>
          <p:nvPr/>
        </p:nvGraphicFramePr>
        <p:xfrm>
          <a:off x="4419600" y="571500"/>
          <a:ext cx="13428133" cy="5333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1049">
                  <a:extLst>
                    <a:ext uri="{9D8B030D-6E8A-4147-A177-3AD203B41FA5}">
                      <a16:colId xmlns:a16="http://schemas.microsoft.com/office/drawing/2014/main" val="4094068489"/>
                    </a:ext>
                  </a:extLst>
                </a:gridCol>
                <a:gridCol w="9360238">
                  <a:extLst>
                    <a:ext uri="{9D8B030D-6E8A-4147-A177-3AD203B41FA5}">
                      <a16:colId xmlns:a16="http://schemas.microsoft.com/office/drawing/2014/main" val="1689776525"/>
                    </a:ext>
                  </a:extLst>
                </a:gridCol>
                <a:gridCol w="1854890">
                  <a:extLst>
                    <a:ext uri="{9D8B030D-6E8A-4147-A177-3AD203B41FA5}">
                      <a16:colId xmlns:a16="http://schemas.microsoft.com/office/drawing/2014/main" val="3794195240"/>
                    </a:ext>
                  </a:extLst>
                </a:gridCol>
                <a:gridCol w="871956">
                  <a:extLst>
                    <a:ext uri="{9D8B030D-6E8A-4147-A177-3AD203B41FA5}">
                      <a16:colId xmlns:a16="http://schemas.microsoft.com/office/drawing/2014/main" val="714460778"/>
                    </a:ext>
                  </a:extLst>
                </a:gridCol>
              </a:tblGrid>
              <a:tr h="5333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72000" algn="l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설정 </a:t>
                      </a:r>
                      <a:r>
                        <a:rPr lang="ko-KR" altLang="en-US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팝업창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페이지 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05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2638196"/>
                  </a:ext>
                </a:extLst>
              </a:tr>
            </a:tbl>
          </a:graphicData>
        </a:graphic>
      </p:graphicFrame>
      <p:sp>
        <p:nvSpPr>
          <p:cNvPr id="33" name="직사각형 32"/>
          <p:cNvSpPr/>
          <p:nvPr/>
        </p:nvSpPr>
        <p:spPr>
          <a:xfrm>
            <a:off x="763204" y="2113767"/>
            <a:ext cx="913196" cy="861687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캐릭터 얼굴</a:t>
            </a:r>
          </a:p>
        </p:txBody>
      </p:sp>
      <p:sp>
        <p:nvSpPr>
          <p:cNvPr id="34" name="직사각형 33"/>
          <p:cNvSpPr/>
          <p:nvPr/>
        </p:nvSpPr>
        <p:spPr>
          <a:xfrm>
            <a:off x="1924050" y="2113767"/>
            <a:ext cx="2190749" cy="362733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algn="ctr"/>
            <a:r>
              <a:rPr lang="ko-KR" altLang="en-US" sz="16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체력바</a:t>
            </a:r>
            <a:endParaRPr lang="ko-KR" altLang="en-US" sz="16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1924049" y="2609391"/>
            <a:ext cx="2190749" cy="366063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algn="ctr"/>
            <a:r>
              <a:rPr lang="ko-KR" altLang="en-US" sz="16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스태미나바</a:t>
            </a:r>
            <a:endParaRPr lang="ko-KR" altLang="en-US" sz="16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8991600" y="2090281"/>
            <a:ext cx="914400" cy="88517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설정 버튼</a:t>
            </a:r>
          </a:p>
        </p:txBody>
      </p:sp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10262127" y="1949376"/>
          <a:ext cx="7475010" cy="29218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44335">
                  <a:extLst>
                    <a:ext uri="{9D8B030D-6E8A-4147-A177-3AD203B41FA5}">
                      <a16:colId xmlns:a16="http://schemas.microsoft.com/office/drawing/2014/main" val="520206850"/>
                    </a:ext>
                  </a:extLst>
                </a:gridCol>
                <a:gridCol w="5230675">
                  <a:extLst>
                    <a:ext uri="{9D8B030D-6E8A-4147-A177-3AD203B41FA5}">
                      <a16:colId xmlns:a16="http://schemas.microsoft.com/office/drawing/2014/main" val="1761538097"/>
                    </a:ext>
                  </a:extLst>
                </a:gridCol>
              </a:tblGrid>
              <a:tr h="47493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홈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버튼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누르면 시작화면으로 전환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0039096"/>
                  </a:ext>
                </a:extLst>
              </a:tr>
              <a:tr h="50939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이어하기 </a:t>
                      </a:r>
                      <a:r>
                        <a:rPr lang="en-US" altLang="ko-KR" sz="16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6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버튼</a:t>
                      </a:r>
                      <a:r>
                        <a:rPr lang="en-US" altLang="ko-KR" sz="16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6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누르면 설정 화면 꺼지고</a:t>
                      </a:r>
                      <a:r>
                        <a:rPr lang="en-US" altLang="ko-KR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일시정지 해제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7932009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음소거</a:t>
                      </a:r>
                      <a:r>
                        <a:rPr lang="ko-KR" altLang="en-US" sz="16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6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6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버튼</a:t>
                      </a:r>
                      <a:r>
                        <a:rPr lang="en-US" altLang="ko-KR" sz="16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6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누르면 </a:t>
                      </a:r>
                      <a:r>
                        <a:rPr lang="ko-KR" altLang="en-US" sz="16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배경음</a:t>
                      </a:r>
                      <a:r>
                        <a:rPr lang="en-US" altLang="ko-KR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효과음 전부 </a:t>
                      </a:r>
                      <a:r>
                        <a:rPr lang="ko-KR" altLang="en-US" sz="16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음소거</a:t>
                      </a:r>
                      <a:endParaRPr lang="ko-KR" altLang="en-US" sz="16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395130"/>
                  </a:ext>
                </a:extLst>
              </a:tr>
              <a:tr h="4934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진행 시간 </a:t>
                      </a:r>
                      <a:r>
                        <a:rPr lang="en-US" altLang="ko-KR" sz="16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6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텍스트</a:t>
                      </a:r>
                      <a:r>
                        <a:rPr lang="en-US" altLang="ko-KR" sz="16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6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현재까지 게임한 시간 출력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2256442"/>
                  </a:ext>
                </a:extLst>
              </a:tr>
              <a:tr h="493437"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9975143"/>
                  </a:ext>
                </a:extLst>
              </a:tr>
              <a:tr h="493437"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4446142"/>
                  </a:ext>
                </a:extLst>
              </a:tr>
            </a:tbl>
          </a:graphicData>
        </a:graphic>
      </p:graphicFrame>
      <p:sp>
        <p:nvSpPr>
          <p:cNvPr id="16" name="직사각형 15"/>
          <p:cNvSpPr/>
          <p:nvPr/>
        </p:nvSpPr>
        <p:spPr>
          <a:xfrm>
            <a:off x="533398" y="6417147"/>
            <a:ext cx="6019802" cy="86168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맵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5181600" y="4383457"/>
            <a:ext cx="4953000" cy="86168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맵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763204" y="5525577"/>
            <a:ext cx="913196" cy="889836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캐릭터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8230803" y="3493701"/>
            <a:ext cx="913196" cy="889836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몬스터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2945793" y="2261646"/>
            <a:ext cx="4767336" cy="4559988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t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설정 </a:t>
            </a:r>
            <a:r>
              <a:rPr lang="ko-KR" altLang="en-US" sz="16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팝업창</a:t>
            </a:r>
            <a:endParaRPr lang="ko-KR" altLang="en-US" sz="16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3810000" y="3040964"/>
            <a:ext cx="3048000" cy="71687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홈 버튼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3818465" y="6088622"/>
            <a:ext cx="3048000" cy="50046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진행 시간</a:t>
            </a:r>
          </a:p>
        </p:txBody>
      </p:sp>
      <p:sp>
        <p:nvSpPr>
          <p:cNvPr id="35" name="직사각형 34"/>
          <p:cNvSpPr/>
          <p:nvPr/>
        </p:nvSpPr>
        <p:spPr>
          <a:xfrm>
            <a:off x="3824509" y="4022491"/>
            <a:ext cx="3048000" cy="71687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이어하기 버튼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3818465" y="4960029"/>
            <a:ext cx="3048000" cy="71687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algn="ctr"/>
            <a:r>
              <a:rPr lang="ko-KR" altLang="en-US" sz="16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음소거</a:t>
            </a:r>
            <a:r>
              <a:rPr lang="ko-KR" altLang="en-US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버튼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425E59B-7F01-EEE6-9CE8-D88D94AAD12A}"/>
              </a:ext>
            </a:extLst>
          </p:cNvPr>
          <p:cNvSpPr/>
          <p:nvPr/>
        </p:nvSpPr>
        <p:spPr>
          <a:xfrm>
            <a:off x="762000" y="1028700"/>
            <a:ext cx="16306800" cy="7954834"/>
          </a:xfrm>
          <a:prstGeom prst="rect">
            <a:avLst/>
          </a:prstGeom>
          <a:solidFill>
            <a:schemeClr val="accent2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9900">
                <a:latin typeface="돋움" panose="020B0600000101010101" pitchFamily="50" charset="-127"/>
                <a:ea typeface="돋움" panose="020B0600000101010101" pitchFamily="50" charset="-127"/>
              </a:rPr>
              <a:t>작업 필요</a:t>
            </a:r>
            <a:endParaRPr lang="ko-KR" altLang="en-US" sz="199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286648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모서리가 둥근 직사각형 10"/>
          <p:cNvSpPr/>
          <p:nvPr/>
        </p:nvSpPr>
        <p:spPr>
          <a:xfrm>
            <a:off x="285749" y="1216845"/>
            <a:ext cx="17716500" cy="8610600"/>
          </a:xfrm>
          <a:prstGeom prst="roundRect">
            <a:avLst>
              <a:gd name="adj" fmla="val 3151"/>
            </a:avLst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285749" y="181871"/>
            <a:ext cx="5734051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400" u="sng" kern="0" spc="-300" dirty="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컨셉</a:t>
            </a:r>
            <a:endParaRPr lang="en-US" altLang="ko-KR" sz="2400" u="sng" kern="0" spc="-300" dirty="0">
              <a:solidFill>
                <a:srgbClr val="0F0F0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sz="3600" b="1" kern="0" spc="-300" dirty="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3600" b="1" kern="0" spc="-300" dirty="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차별화 요소 및 재미요소</a:t>
            </a:r>
            <a:endParaRPr lang="en-US" sz="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57200" y="1303466"/>
            <a:ext cx="8534399" cy="11408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b="1" kern="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1) </a:t>
            </a:r>
            <a:r>
              <a:rPr lang="ko-KR" altLang="en-US" sz="2800" b="1" kern="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마나 시스템을 통한 전략적인 플레이</a:t>
            </a:r>
            <a:endParaRPr lang="en-US" altLang="ko-KR" sz="2800" b="1" kern="0" spc="-2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>
              <a:lnSpc>
                <a:spcPct val="150000"/>
              </a:lnSpc>
            </a:pPr>
            <a:r>
              <a:rPr lang="ko-KR" altLang="en-US" sz="2000" kern="0" spc="-2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턴제</a:t>
            </a:r>
            <a:r>
              <a:rPr lang="ko-KR" altLang="en-US" sz="2000" kern="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 </a:t>
            </a:r>
            <a:r>
              <a:rPr lang="en-US" altLang="ko-KR" sz="2000" kern="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RPG</a:t>
            </a:r>
            <a:r>
              <a:rPr lang="ko-KR" altLang="en-US" sz="2000" kern="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에 </a:t>
            </a:r>
            <a:r>
              <a:rPr lang="ko-KR" altLang="en-US" sz="2000" kern="0" spc="-2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마나시스템이</a:t>
            </a:r>
            <a:r>
              <a:rPr lang="ko-KR" altLang="en-US" sz="2000" kern="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 있어 매 턴마다 전략적인 플레이를 </a:t>
            </a:r>
            <a:r>
              <a:rPr lang="ko-KR" altLang="en-US" sz="2000" kern="0" spc="-2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고민해야함</a:t>
            </a:r>
            <a:endParaRPr lang="en-US" altLang="ko-KR" sz="2800" kern="0" spc="-2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</p:txBody>
      </p:sp>
      <p:cxnSp>
        <p:nvCxnSpPr>
          <p:cNvPr id="12" name="직선 연결선 11"/>
          <p:cNvCxnSpPr>
            <a:cxnSpLocks/>
            <a:stCxn id="11" idx="0"/>
            <a:endCxn id="11" idx="2"/>
          </p:cNvCxnSpPr>
          <p:nvPr/>
        </p:nvCxnSpPr>
        <p:spPr>
          <a:xfrm>
            <a:off x="9143999" y="1216845"/>
            <a:ext cx="0" cy="8610600"/>
          </a:xfrm>
          <a:prstGeom prst="line">
            <a:avLst/>
          </a:prstGeom>
          <a:ln w="28575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815468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Object 45"/>
          <p:cNvSpPr txBox="1"/>
          <p:nvPr/>
        </p:nvSpPr>
        <p:spPr>
          <a:xfrm>
            <a:off x="285749" y="181871"/>
            <a:ext cx="5734051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/>
            <a:r>
              <a:rPr lang="en-US" altLang="ko-KR" sz="2400" u="sng" kern="0" spc="-300" dirty="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UI/UX</a:t>
            </a:r>
          </a:p>
          <a:p>
            <a:pPr lvl="0"/>
            <a:r>
              <a:rPr lang="en-US" altLang="ko-KR" sz="3600" b="1" kern="0" spc="-300" dirty="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3600" b="1" kern="0" spc="-300" dirty="0" err="1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인게임</a:t>
            </a:r>
            <a:r>
              <a:rPr lang="ko-KR" altLang="en-US" sz="3600" b="1" kern="0" spc="-300" dirty="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화면 구성</a:t>
            </a:r>
            <a:endParaRPr lang="en-US" altLang="ko-KR" sz="6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285749" y="1257300"/>
            <a:ext cx="17716500" cy="8610600"/>
          </a:xfrm>
          <a:prstGeom prst="roundRect">
            <a:avLst>
              <a:gd name="adj" fmla="val 3151"/>
            </a:avLst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직사각형 25"/>
          <p:cNvSpPr>
            <a:spLocks noChangeAspect="1"/>
          </p:cNvSpPr>
          <p:nvPr/>
        </p:nvSpPr>
        <p:spPr>
          <a:xfrm>
            <a:off x="533400" y="1866900"/>
            <a:ext cx="9618133" cy="541020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직사각형 26"/>
          <p:cNvSpPr>
            <a:spLocks noChangeAspect="1"/>
          </p:cNvSpPr>
          <p:nvPr/>
        </p:nvSpPr>
        <p:spPr>
          <a:xfrm>
            <a:off x="533399" y="1409700"/>
            <a:ext cx="9618133" cy="457200"/>
          </a:xfrm>
          <a:prstGeom prst="rect">
            <a:avLst/>
          </a:prstGeom>
          <a:solidFill>
            <a:srgbClr val="BFBFBF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구성</a:t>
            </a:r>
          </a:p>
        </p:txBody>
      </p:sp>
      <p:sp>
        <p:nvSpPr>
          <p:cNvPr id="28" name="직사각형 27"/>
          <p:cNvSpPr>
            <a:spLocks noChangeAspect="1"/>
          </p:cNvSpPr>
          <p:nvPr/>
        </p:nvSpPr>
        <p:spPr>
          <a:xfrm>
            <a:off x="533398" y="7734300"/>
            <a:ext cx="9618133" cy="198120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재시도를 눌러 죽었던 위치에서 다시 살아나면 체력은 절반부터 시작</a:t>
            </a:r>
            <a:endParaRPr lang="en-US" altLang="ko-KR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캐릭터는 죽었을 때 죽는 애니메이션</a:t>
            </a:r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성공했을 때 기뻐하는 애니메이션</a:t>
            </a:r>
          </a:p>
        </p:txBody>
      </p:sp>
      <p:sp>
        <p:nvSpPr>
          <p:cNvPr id="29" name="직사각형 28"/>
          <p:cNvSpPr>
            <a:spLocks noChangeAspect="1"/>
          </p:cNvSpPr>
          <p:nvPr/>
        </p:nvSpPr>
        <p:spPr>
          <a:xfrm>
            <a:off x="533399" y="7277100"/>
            <a:ext cx="9618133" cy="457200"/>
          </a:xfrm>
          <a:prstGeom prst="rect">
            <a:avLst/>
          </a:prstGeom>
          <a:solidFill>
            <a:srgbClr val="BFBFBF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특이사항</a:t>
            </a:r>
          </a:p>
        </p:txBody>
      </p:sp>
      <p:sp>
        <p:nvSpPr>
          <p:cNvPr id="30" name="직사각형 29"/>
          <p:cNvSpPr>
            <a:spLocks noChangeAspect="1"/>
          </p:cNvSpPr>
          <p:nvPr/>
        </p:nvSpPr>
        <p:spPr>
          <a:xfrm>
            <a:off x="10151531" y="1409700"/>
            <a:ext cx="7696202" cy="457200"/>
          </a:xfrm>
          <a:prstGeom prst="rect">
            <a:avLst/>
          </a:prstGeom>
          <a:solidFill>
            <a:srgbClr val="BFBFBF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설명</a:t>
            </a:r>
          </a:p>
        </p:txBody>
      </p:sp>
      <p:sp>
        <p:nvSpPr>
          <p:cNvPr id="31" name="직사각형 30"/>
          <p:cNvSpPr>
            <a:spLocks noChangeAspect="1"/>
          </p:cNvSpPr>
          <p:nvPr/>
        </p:nvSpPr>
        <p:spPr>
          <a:xfrm>
            <a:off x="10151531" y="1866900"/>
            <a:ext cx="7696202" cy="784860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32" name="표 31"/>
          <p:cNvGraphicFramePr>
            <a:graphicFrameLocks noGrp="1"/>
          </p:cNvGraphicFramePr>
          <p:nvPr/>
        </p:nvGraphicFramePr>
        <p:xfrm>
          <a:off x="4419600" y="571500"/>
          <a:ext cx="13428133" cy="5333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1049">
                  <a:extLst>
                    <a:ext uri="{9D8B030D-6E8A-4147-A177-3AD203B41FA5}">
                      <a16:colId xmlns:a16="http://schemas.microsoft.com/office/drawing/2014/main" val="4094068489"/>
                    </a:ext>
                  </a:extLst>
                </a:gridCol>
                <a:gridCol w="9360238">
                  <a:extLst>
                    <a:ext uri="{9D8B030D-6E8A-4147-A177-3AD203B41FA5}">
                      <a16:colId xmlns:a16="http://schemas.microsoft.com/office/drawing/2014/main" val="1689776525"/>
                    </a:ext>
                  </a:extLst>
                </a:gridCol>
                <a:gridCol w="1854890">
                  <a:extLst>
                    <a:ext uri="{9D8B030D-6E8A-4147-A177-3AD203B41FA5}">
                      <a16:colId xmlns:a16="http://schemas.microsoft.com/office/drawing/2014/main" val="3794195240"/>
                    </a:ext>
                  </a:extLst>
                </a:gridCol>
                <a:gridCol w="871956">
                  <a:extLst>
                    <a:ext uri="{9D8B030D-6E8A-4147-A177-3AD203B41FA5}">
                      <a16:colId xmlns:a16="http://schemas.microsoft.com/office/drawing/2014/main" val="714460778"/>
                    </a:ext>
                  </a:extLst>
                </a:gridCol>
              </a:tblGrid>
              <a:tr h="5333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72000" algn="l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엔딩 화면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페이지 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06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2638196"/>
                  </a:ext>
                </a:extLst>
              </a:tr>
            </a:tbl>
          </a:graphicData>
        </a:graphic>
      </p:graphicFrame>
      <p:sp>
        <p:nvSpPr>
          <p:cNvPr id="36" name="직사각형 35"/>
          <p:cNvSpPr/>
          <p:nvPr/>
        </p:nvSpPr>
        <p:spPr>
          <a:xfrm>
            <a:off x="838200" y="2217713"/>
            <a:ext cx="8966200" cy="70928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엔딩 </a:t>
            </a:r>
            <a:r>
              <a:rPr lang="ko-KR" altLang="en-US" sz="16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멘트</a:t>
            </a:r>
            <a:endParaRPr lang="ko-KR" altLang="en-US" sz="16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10262127" y="1949376"/>
          <a:ext cx="7475010" cy="21273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44335">
                  <a:extLst>
                    <a:ext uri="{9D8B030D-6E8A-4147-A177-3AD203B41FA5}">
                      <a16:colId xmlns:a16="http://schemas.microsoft.com/office/drawing/2014/main" val="520206850"/>
                    </a:ext>
                  </a:extLst>
                </a:gridCol>
                <a:gridCol w="5230675">
                  <a:extLst>
                    <a:ext uri="{9D8B030D-6E8A-4147-A177-3AD203B41FA5}">
                      <a16:colId xmlns:a16="http://schemas.microsoft.com/office/drawing/2014/main" val="1761538097"/>
                    </a:ext>
                  </a:extLst>
                </a:gridCol>
              </a:tblGrid>
              <a:tr h="67952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엔딩 </a:t>
                      </a: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멘트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텍스트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죽었을 때와 성공했을 때 </a:t>
                      </a: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멘트가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다름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성공했을 때는 성공한 시간도 함께 출력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0039096"/>
                  </a:ext>
                </a:extLst>
              </a:tr>
              <a:tr h="9543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재시도 </a:t>
                      </a:r>
                      <a:r>
                        <a:rPr kumimoji="0" lang="en-US" altLang="ko-KR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</a:t>
                      </a:r>
                      <a:r>
                        <a:rPr kumimoji="0" lang="ko-KR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버튼</a:t>
                      </a:r>
                      <a:r>
                        <a:rPr kumimoji="0" lang="en-US" altLang="ko-KR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  <a:endParaRPr kumimoji="0" lang="ko-KR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누르면 플레이 화면으로 전환되고</a:t>
                      </a:r>
                      <a:r>
                        <a:rPr lang="en-US" altLang="ko-KR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플레이어 캐릭터가 죽었던 위치에서 다시 시작</a:t>
                      </a:r>
                      <a:endParaRPr lang="en-US" altLang="ko-KR" sz="16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성공했을 때는 없음</a:t>
                      </a:r>
                      <a:r>
                        <a:rPr lang="en-US" altLang="ko-KR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6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9975143"/>
                  </a:ext>
                </a:extLst>
              </a:tr>
              <a:tr h="49343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종료 </a:t>
                      </a:r>
                      <a:r>
                        <a:rPr kumimoji="0" lang="en-US" altLang="ko-KR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</a:t>
                      </a:r>
                      <a:r>
                        <a:rPr kumimoji="0" lang="ko-KR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버튼</a:t>
                      </a:r>
                      <a:r>
                        <a:rPr kumimoji="0" lang="en-US" altLang="ko-KR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  <a:endParaRPr kumimoji="0" lang="ko-KR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누르면 시작 화면으로 전환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4446142"/>
                  </a:ext>
                </a:extLst>
              </a:tr>
            </a:tbl>
          </a:graphicData>
        </a:graphic>
      </p:graphicFrame>
      <p:sp>
        <p:nvSpPr>
          <p:cNvPr id="19" name="직사각형 18"/>
          <p:cNvSpPr/>
          <p:nvPr/>
        </p:nvSpPr>
        <p:spPr>
          <a:xfrm>
            <a:off x="4885866" y="4127082"/>
            <a:ext cx="913196" cy="889836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캐릭터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7975600" y="6214133"/>
            <a:ext cx="1828800" cy="70928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종료 버튼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5788176" y="6214133"/>
            <a:ext cx="1828800" cy="70928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재시도 버튼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647763F-7628-34BC-D5C8-B5C5BE2B918E}"/>
              </a:ext>
            </a:extLst>
          </p:cNvPr>
          <p:cNvSpPr/>
          <p:nvPr/>
        </p:nvSpPr>
        <p:spPr>
          <a:xfrm>
            <a:off x="762000" y="1028700"/>
            <a:ext cx="16306800" cy="7954834"/>
          </a:xfrm>
          <a:prstGeom prst="rect">
            <a:avLst/>
          </a:prstGeom>
          <a:solidFill>
            <a:schemeClr val="accent2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9900">
                <a:latin typeface="돋움" panose="020B0600000101010101" pitchFamily="50" charset="-127"/>
                <a:ea typeface="돋움" panose="020B0600000101010101" pitchFamily="50" charset="-127"/>
              </a:rPr>
              <a:t>작업 필요</a:t>
            </a:r>
            <a:endParaRPr lang="ko-KR" altLang="en-US" sz="199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7658653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Object 45"/>
          <p:cNvSpPr txBox="1"/>
          <p:nvPr/>
        </p:nvSpPr>
        <p:spPr>
          <a:xfrm>
            <a:off x="285749" y="181871"/>
            <a:ext cx="5734051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/>
            <a:r>
              <a:rPr lang="en-US" altLang="ko-KR" sz="2400" u="sng" kern="0" spc="-300" dirty="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UI/UX</a:t>
            </a:r>
          </a:p>
          <a:p>
            <a:pPr lvl="0"/>
            <a:r>
              <a:rPr lang="en-US" altLang="ko-KR" sz="3600" b="1" kern="0" spc="-300" dirty="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3600" b="1" kern="0" spc="-300" dirty="0" err="1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인게임</a:t>
            </a:r>
            <a:r>
              <a:rPr lang="ko-KR" altLang="en-US" sz="3600" b="1" kern="0" spc="-300" dirty="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화면</a:t>
            </a:r>
            <a:endParaRPr lang="en-US" altLang="ko-KR" sz="6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285749" y="1257300"/>
            <a:ext cx="17716500" cy="8610600"/>
          </a:xfrm>
          <a:prstGeom prst="roundRect">
            <a:avLst>
              <a:gd name="adj" fmla="val 3151"/>
            </a:avLst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/>
          <p:cNvSpPr>
            <a:spLocks noChangeAspect="1"/>
          </p:cNvSpPr>
          <p:nvPr/>
        </p:nvSpPr>
        <p:spPr>
          <a:xfrm>
            <a:off x="533400" y="1866900"/>
            <a:ext cx="9618133" cy="541020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직사각형 6"/>
          <p:cNvSpPr>
            <a:spLocks noChangeAspect="1"/>
          </p:cNvSpPr>
          <p:nvPr/>
        </p:nvSpPr>
        <p:spPr>
          <a:xfrm>
            <a:off x="533399" y="1409700"/>
            <a:ext cx="9618133" cy="457200"/>
          </a:xfrm>
          <a:prstGeom prst="rect">
            <a:avLst/>
          </a:prstGeom>
          <a:solidFill>
            <a:srgbClr val="BFBFBF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구성</a:t>
            </a:r>
          </a:p>
        </p:txBody>
      </p:sp>
      <p:sp>
        <p:nvSpPr>
          <p:cNvPr id="12" name="직사각형 11"/>
          <p:cNvSpPr>
            <a:spLocks noChangeAspect="1"/>
          </p:cNvSpPr>
          <p:nvPr/>
        </p:nvSpPr>
        <p:spPr>
          <a:xfrm>
            <a:off x="533398" y="7734300"/>
            <a:ext cx="9618133" cy="198120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직사각형 12"/>
          <p:cNvSpPr>
            <a:spLocks noChangeAspect="1"/>
          </p:cNvSpPr>
          <p:nvPr/>
        </p:nvSpPr>
        <p:spPr>
          <a:xfrm>
            <a:off x="533399" y="7277100"/>
            <a:ext cx="9618133" cy="457200"/>
          </a:xfrm>
          <a:prstGeom prst="rect">
            <a:avLst/>
          </a:prstGeom>
          <a:solidFill>
            <a:srgbClr val="BFBFBF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특이사항</a:t>
            </a:r>
          </a:p>
        </p:txBody>
      </p:sp>
      <p:sp>
        <p:nvSpPr>
          <p:cNvPr id="14" name="직사각형 13"/>
          <p:cNvSpPr>
            <a:spLocks noChangeAspect="1"/>
          </p:cNvSpPr>
          <p:nvPr/>
        </p:nvSpPr>
        <p:spPr>
          <a:xfrm>
            <a:off x="10151531" y="1409700"/>
            <a:ext cx="7696202" cy="457200"/>
          </a:xfrm>
          <a:prstGeom prst="rect">
            <a:avLst/>
          </a:prstGeom>
          <a:solidFill>
            <a:srgbClr val="BFBFBF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설명</a:t>
            </a:r>
          </a:p>
        </p:txBody>
      </p:sp>
      <p:sp>
        <p:nvSpPr>
          <p:cNvPr id="15" name="직사각형 14"/>
          <p:cNvSpPr>
            <a:spLocks noChangeAspect="1"/>
          </p:cNvSpPr>
          <p:nvPr/>
        </p:nvSpPr>
        <p:spPr>
          <a:xfrm>
            <a:off x="10151531" y="1866900"/>
            <a:ext cx="7696202" cy="784860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444852"/>
              </p:ext>
            </p:extLst>
          </p:nvPr>
        </p:nvGraphicFramePr>
        <p:xfrm>
          <a:off x="3505200" y="571500"/>
          <a:ext cx="14342533" cy="5333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2369">
                  <a:extLst>
                    <a:ext uri="{9D8B030D-6E8A-4147-A177-3AD203B41FA5}">
                      <a16:colId xmlns:a16="http://schemas.microsoft.com/office/drawing/2014/main" val="4094068489"/>
                    </a:ext>
                  </a:extLst>
                </a:gridCol>
                <a:gridCol w="9997631">
                  <a:extLst>
                    <a:ext uri="{9D8B030D-6E8A-4147-A177-3AD203B41FA5}">
                      <a16:colId xmlns:a16="http://schemas.microsoft.com/office/drawing/2014/main" val="1689776525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3794195240"/>
                    </a:ext>
                  </a:extLst>
                </a:gridCol>
                <a:gridCol w="931333">
                  <a:extLst>
                    <a:ext uri="{9D8B030D-6E8A-4147-A177-3AD203B41FA5}">
                      <a16:colId xmlns:a16="http://schemas.microsoft.com/office/drawing/2014/main" val="714460778"/>
                    </a:ext>
                  </a:extLst>
                </a:gridCol>
              </a:tblGrid>
              <a:tr h="5333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72000" algn="l" latinLnBrk="1"/>
                      <a:r>
                        <a:rPr lang="ko-KR" altLang="en-US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예시자료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페이지 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00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2638196"/>
                  </a:ext>
                </a:extLst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3099" y="1059431"/>
            <a:ext cx="14401800" cy="9006337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16383000" y="1055057"/>
            <a:ext cx="1367366" cy="8812843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algn="ctr"/>
            <a:r>
              <a:rPr lang="ko-KR" altLang="en-US" sz="54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예시용</a:t>
            </a:r>
            <a:endParaRPr lang="en-US" altLang="ko-KR" sz="54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algn="ctr"/>
            <a:r>
              <a:rPr lang="en-US" altLang="ko-KR" sz="20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2000" dirty="0" err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삭제할것</a:t>
            </a:r>
            <a:r>
              <a:rPr lang="en-US" altLang="ko-KR" sz="20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20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B31EF10-F0E4-7D6A-6C5C-A781C4114469}"/>
              </a:ext>
            </a:extLst>
          </p:cNvPr>
          <p:cNvSpPr/>
          <p:nvPr/>
        </p:nvSpPr>
        <p:spPr>
          <a:xfrm>
            <a:off x="762000" y="1028700"/>
            <a:ext cx="16306800" cy="7954834"/>
          </a:xfrm>
          <a:prstGeom prst="rect">
            <a:avLst/>
          </a:prstGeom>
          <a:solidFill>
            <a:schemeClr val="accent2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9900">
                <a:latin typeface="돋움" panose="020B0600000101010101" pitchFamily="50" charset="-127"/>
                <a:ea typeface="돋움" panose="020B0600000101010101" pitchFamily="50" charset="-127"/>
              </a:rPr>
              <a:t>작업 필요</a:t>
            </a:r>
            <a:endParaRPr lang="ko-KR" altLang="en-US" sz="199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1493375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Object 45"/>
          <p:cNvSpPr txBox="1"/>
          <p:nvPr/>
        </p:nvSpPr>
        <p:spPr>
          <a:xfrm>
            <a:off x="285749" y="181871"/>
            <a:ext cx="5734051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/>
            <a:r>
              <a:rPr lang="en-US" altLang="ko-KR" sz="2400" u="sng" kern="0" spc="-300" dirty="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UI/UX</a:t>
            </a:r>
          </a:p>
          <a:p>
            <a:pPr lvl="0"/>
            <a:r>
              <a:rPr lang="en-US" altLang="ko-KR" sz="3600" b="1" kern="0" spc="-300" dirty="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3600" b="1" kern="0" spc="-300" dirty="0" err="1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인게임</a:t>
            </a:r>
            <a:r>
              <a:rPr lang="ko-KR" altLang="en-US" sz="3600" b="1" kern="0" spc="-300" dirty="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화면</a:t>
            </a:r>
            <a:endParaRPr lang="en-US" altLang="ko-KR" sz="6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285749" y="1257300"/>
            <a:ext cx="17716500" cy="8610600"/>
          </a:xfrm>
          <a:prstGeom prst="roundRect">
            <a:avLst>
              <a:gd name="adj" fmla="val 3151"/>
            </a:avLst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/>
          <p:cNvSpPr>
            <a:spLocks noChangeAspect="1"/>
          </p:cNvSpPr>
          <p:nvPr/>
        </p:nvSpPr>
        <p:spPr>
          <a:xfrm>
            <a:off x="533400" y="1866900"/>
            <a:ext cx="9618133" cy="541020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직사각형 6"/>
          <p:cNvSpPr>
            <a:spLocks noChangeAspect="1"/>
          </p:cNvSpPr>
          <p:nvPr/>
        </p:nvSpPr>
        <p:spPr>
          <a:xfrm>
            <a:off x="533399" y="1409700"/>
            <a:ext cx="9618133" cy="457200"/>
          </a:xfrm>
          <a:prstGeom prst="rect">
            <a:avLst/>
          </a:prstGeom>
          <a:solidFill>
            <a:srgbClr val="BFBFBF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구성</a:t>
            </a:r>
          </a:p>
        </p:txBody>
      </p:sp>
      <p:sp>
        <p:nvSpPr>
          <p:cNvPr id="12" name="직사각형 11"/>
          <p:cNvSpPr>
            <a:spLocks noChangeAspect="1"/>
          </p:cNvSpPr>
          <p:nvPr/>
        </p:nvSpPr>
        <p:spPr>
          <a:xfrm>
            <a:off x="533398" y="7734300"/>
            <a:ext cx="9618133" cy="198120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직사각형 12"/>
          <p:cNvSpPr>
            <a:spLocks noChangeAspect="1"/>
          </p:cNvSpPr>
          <p:nvPr/>
        </p:nvSpPr>
        <p:spPr>
          <a:xfrm>
            <a:off x="533399" y="7277100"/>
            <a:ext cx="9618133" cy="457200"/>
          </a:xfrm>
          <a:prstGeom prst="rect">
            <a:avLst/>
          </a:prstGeom>
          <a:solidFill>
            <a:srgbClr val="BFBFBF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특이사항</a:t>
            </a:r>
          </a:p>
        </p:txBody>
      </p:sp>
      <p:sp>
        <p:nvSpPr>
          <p:cNvPr id="14" name="직사각형 13"/>
          <p:cNvSpPr>
            <a:spLocks noChangeAspect="1"/>
          </p:cNvSpPr>
          <p:nvPr/>
        </p:nvSpPr>
        <p:spPr>
          <a:xfrm>
            <a:off x="10151531" y="1409700"/>
            <a:ext cx="7696202" cy="457200"/>
          </a:xfrm>
          <a:prstGeom prst="rect">
            <a:avLst/>
          </a:prstGeom>
          <a:solidFill>
            <a:srgbClr val="BFBFBF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설명</a:t>
            </a:r>
          </a:p>
        </p:txBody>
      </p:sp>
      <p:sp>
        <p:nvSpPr>
          <p:cNvPr id="15" name="직사각형 14"/>
          <p:cNvSpPr>
            <a:spLocks noChangeAspect="1"/>
          </p:cNvSpPr>
          <p:nvPr/>
        </p:nvSpPr>
        <p:spPr>
          <a:xfrm>
            <a:off x="10151531" y="1866900"/>
            <a:ext cx="7696202" cy="784860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444852"/>
              </p:ext>
            </p:extLst>
          </p:nvPr>
        </p:nvGraphicFramePr>
        <p:xfrm>
          <a:off x="3505200" y="571500"/>
          <a:ext cx="14342533" cy="5333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2369">
                  <a:extLst>
                    <a:ext uri="{9D8B030D-6E8A-4147-A177-3AD203B41FA5}">
                      <a16:colId xmlns:a16="http://schemas.microsoft.com/office/drawing/2014/main" val="4094068489"/>
                    </a:ext>
                  </a:extLst>
                </a:gridCol>
                <a:gridCol w="9997631">
                  <a:extLst>
                    <a:ext uri="{9D8B030D-6E8A-4147-A177-3AD203B41FA5}">
                      <a16:colId xmlns:a16="http://schemas.microsoft.com/office/drawing/2014/main" val="1689776525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3794195240"/>
                    </a:ext>
                  </a:extLst>
                </a:gridCol>
                <a:gridCol w="931333">
                  <a:extLst>
                    <a:ext uri="{9D8B030D-6E8A-4147-A177-3AD203B41FA5}">
                      <a16:colId xmlns:a16="http://schemas.microsoft.com/office/drawing/2014/main" val="714460778"/>
                    </a:ext>
                  </a:extLst>
                </a:gridCol>
              </a:tblGrid>
              <a:tr h="5333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72000" algn="l" latinLnBrk="1"/>
                      <a:r>
                        <a:rPr lang="ko-KR" altLang="en-US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예시자료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페이지 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00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2638196"/>
                  </a:ext>
                </a:extLst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6579" y="1059000"/>
            <a:ext cx="14394840" cy="9007200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16383000" y="1055057"/>
            <a:ext cx="1367366" cy="8812843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algn="ctr"/>
            <a:r>
              <a:rPr lang="ko-KR" altLang="en-US" sz="54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예시용</a:t>
            </a:r>
            <a:endParaRPr lang="en-US" altLang="ko-KR" sz="54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algn="ctr"/>
            <a:r>
              <a:rPr lang="en-US" altLang="ko-KR" sz="20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2000" dirty="0" err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삭제할것</a:t>
            </a:r>
            <a:r>
              <a:rPr lang="en-US" altLang="ko-KR" sz="20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20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B4BCD69-DF54-D4C4-948F-89CA1AD3945D}"/>
              </a:ext>
            </a:extLst>
          </p:cNvPr>
          <p:cNvSpPr/>
          <p:nvPr/>
        </p:nvSpPr>
        <p:spPr>
          <a:xfrm>
            <a:off x="762000" y="1028700"/>
            <a:ext cx="16306800" cy="7954834"/>
          </a:xfrm>
          <a:prstGeom prst="rect">
            <a:avLst/>
          </a:prstGeom>
          <a:solidFill>
            <a:schemeClr val="accent2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9900">
                <a:latin typeface="돋움" panose="020B0600000101010101" pitchFamily="50" charset="-127"/>
                <a:ea typeface="돋움" panose="020B0600000101010101" pitchFamily="50" charset="-127"/>
              </a:rPr>
              <a:t>작업 필요</a:t>
            </a:r>
            <a:endParaRPr lang="ko-KR" altLang="en-US" sz="199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067921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Object 45"/>
          <p:cNvSpPr txBox="1"/>
          <p:nvPr/>
        </p:nvSpPr>
        <p:spPr>
          <a:xfrm>
            <a:off x="285749" y="181871"/>
            <a:ext cx="5734051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/>
            <a:r>
              <a:rPr lang="en-US" altLang="ko-KR" sz="2400" u="sng" kern="0" spc="-300" dirty="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UI/UX</a:t>
            </a:r>
          </a:p>
          <a:p>
            <a:pPr lvl="0"/>
            <a:r>
              <a:rPr lang="en-US" altLang="ko-KR" sz="3600" b="1" kern="0" spc="-300" dirty="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3600" b="1" kern="0" spc="-300" dirty="0" err="1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인게임</a:t>
            </a:r>
            <a:r>
              <a:rPr lang="ko-KR" altLang="en-US" sz="3600" b="1" kern="0" spc="-300" dirty="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화면</a:t>
            </a:r>
            <a:endParaRPr lang="en-US" altLang="ko-KR" sz="6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285749" y="1257300"/>
            <a:ext cx="17716500" cy="8610600"/>
          </a:xfrm>
          <a:prstGeom prst="roundRect">
            <a:avLst>
              <a:gd name="adj" fmla="val 3151"/>
            </a:avLst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/>
          <p:cNvSpPr>
            <a:spLocks noChangeAspect="1"/>
          </p:cNvSpPr>
          <p:nvPr/>
        </p:nvSpPr>
        <p:spPr>
          <a:xfrm>
            <a:off x="533400" y="1866900"/>
            <a:ext cx="9618133" cy="541020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직사각형 6"/>
          <p:cNvSpPr>
            <a:spLocks noChangeAspect="1"/>
          </p:cNvSpPr>
          <p:nvPr/>
        </p:nvSpPr>
        <p:spPr>
          <a:xfrm>
            <a:off x="533399" y="1409700"/>
            <a:ext cx="9618133" cy="457200"/>
          </a:xfrm>
          <a:prstGeom prst="rect">
            <a:avLst/>
          </a:prstGeom>
          <a:solidFill>
            <a:srgbClr val="BFBFBF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구성</a:t>
            </a:r>
          </a:p>
        </p:txBody>
      </p:sp>
      <p:sp>
        <p:nvSpPr>
          <p:cNvPr id="12" name="직사각형 11"/>
          <p:cNvSpPr>
            <a:spLocks noChangeAspect="1"/>
          </p:cNvSpPr>
          <p:nvPr/>
        </p:nvSpPr>
        <p:spPr>
          <a:xfrm>
            <a:off x="533398" y="7734300"/>
            <a:ext cx="9618133" cy="198120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직사각형 12"/>
          <p:cNvSpPr>
            <a:spLocks noChangeAspect="1"/>
          </p:cNvSpPr>
          <p:nvPr/>
        </p:nvSpPr>
        <p:spPr>
          <a:xfrm>
            <a:off x="533399" y="7277100"/>
            <a:ext cx="9618133" cy="457200"/>
          </a:xfrm>
          <a:prstGeom prst="rect">
            <a:avLst/>
          </a:prstGeom>
          <a:solidFill>
            <a:srgbClr val="BFBFBF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특이사항</a:t>
            </a:r>
          </a:p>
        </p:txBody>
      </p:sp>
      <p:sp>
        <p:nvSpPr>
          <p:cNvPr id="14" name="직사각형 13"/>
          <p:cNvSpPr>
            <a:spLocks noChangeAspect="1"/>
          </p:cNvSpPr>
          <p:nvPr/>
        </p:nvSpPr>
        <p:spPr>
          <a:xfrm>
            <a:off x="10151531" y="1409700"/>
            <a:ext cx="7696202" cy="457200"/>
          </a:xfrm>
          <a:prstGeom prst="rect">
            <a:avLst/>
          </a:prstGeom>
          <a:solidFill>
            <a:srgbClr val="BFBFBF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설명</a:t>
            </a:r>
          </a:p>
        </p:txBody>
      </p:sp>
      <p:sp>
        <p:nvSpPr>
          <p:cNvPr id="15" name="직사각형 14"/>
          <p:cNvSpPr>
            <a:spLocks noChangeAspect="1"/>
          </p:cNvSpPr>
          <p:nvPr/>
        </p:nvSpPr>
        <p:spPr>
          <a:xfrm>
            <a:off x="10151531" y="1866900"/>
            <a:ext cx="7696202" cy="784860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444852"/>
              </p:ext>
            </p:extLst>
          </p:nvPr>
        </p:nvGraphicFramePr>
        <p:xfrm>
          <a:off x="3505200" y="571500"/>
          <a:ext cx="14342533" cy="5333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2369">
                  <a:extLst>
                    <a:ext uri="{9D8B030D-6E8A-4147-A177-3AD203B41FA5}">
                      <a16:colId xmlns:a16="http://schemas.microsoft.com/office/drawing/2014/main" val="4094068489"/>
                    </a:ext>
                  </a:extLst>
                </a:gridCol>
                <a:gridCol w="9997631">
                  <a:extLst>
                    <a:ext uri="{9D8B030D-6E8A-4147-A177-3AD203B41FA5}">
                      <a16:colId xmlns:a16="http://schemas.microsoft.com/office/drawing/2014/main" val="1689776525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3794195240"/>
                    </a:ext>
                  </a:extLst>
                </a:gridCol>
                <a:gridCol w="931333">
                  <a:extLst>
                    <a:ext uri="{9D8B030D-6E8A-4147-A177-3AD203B41FA5}">
                      <a16:colId xmlns:a16="http://schemas.microsoft.com/office/drawing/2014/main" val="714460778"/>
                    </a:ext>
                  </a:extLst>
                </a:gridCol>
              </a:tblGrid>
              <a:tr h="5333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72000" algn="l" latinLnBrk="1"/>
                      <a:r>
                        <a:rPr lang="ko-KR" altLang="en-US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예시자료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페이지 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00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2638196"/>
                  </a:ext>
                </a:extLst>
              </a:tr>
            </a:tbl>
          </a:graphicData>
        </a:graphic>
      </p:graphicFrame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0749" y="1059000"/>
            <a:ext cx="14386499" cy="9007200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16383000" y="1055057"/>
            <a:ext cx="1367366" cy="8812843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algn="ctr"/>
            <a:r>
              <a:rPr lang="ko-KR" altLang="en-US" sz="54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예시용</a:t>
            </a:r>
            <a:endParaRPr lang="en-US" altLang="ko-KR" sz="54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algn="ctr"/>
            <a:r>
              <a:rPr lang="en-US" altLang="ko-KR" sz="20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2000" dirty="0" err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삭제할것</a:t>
            </a:r>
            <a:r>
              <a:rPr lang="en-US" altLang="ko-KR" sz="20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20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D1C1492-64A9-3DB8-9EE6-E30A90633497}"/>
              </a:ext>
            </a:extLst>
          </p:cNvPr>
          <p:cNvSpPr/>
          <p:nvPr/>
        </p:nvSpPr>
        <p:spPr>
          <a:xfrm>
            <a:off x="762000" y="1028700"/>
            <a:ext cx="16306800" cy="7954834"/>
          </a:xfrm>
          <a:prstGeom prst="rect">
            <a:avLst/>
          </a:prstGeom>
          <a:solidFill>
            <a:schemeClr val="accent2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9900">
                <a:latin typeface="돋움" panose="020B0600000101010101" pitchFamily="50" charset="-127"/>
                <a:ea typeface="돋움" panose="020B0600000101010101" pitchFamily="50" charset="-127"/>
              </a:rPr>
              <a:t>작업 필요</a:t>
            </a:r>
            <a:endParaRPr lang="ko-KR" altLang="en-US" sz="199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5003572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Object 45"/>
          <p:cNvSpPr txBox="1"/>
          <p:nvPr/>
        </p:nvSpPr>
        <p:spPr>
          <a:xfrm>
            <a:off x="285749" y="181871"/>
            <a:ext cx="5734051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/>
            <a:r>
              <a:rPr lang="en-US" altLang="ko-KR" sz="2400" u="sng" kern="0" spc="-300" dirty="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UI/UX</a:t>
            </a:r>
          </a:p>
          <a:p>
            <a:pPr lvl="0"/>
            <a:r>
              <a:rPr lang="en-US" altLang="ko-KR" sz="3600" b="1" kern="0" spc="-300" dirty="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3600" b="1" kern="0" spc="-300" dirty="0" err="1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인게임</a:t>
            </a:r>
            <a:r>
              <a:rPr lang="ko-KR" altLang="en-US" sz="3600" b="1" kern="0" spc="-300" dirty="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화면</a:t>
            </a:r>
            <a:endParaRPr lang="en-US" altLang="ko-KR" sz="6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285749" y="1257300"/>
            <a:ext cx="17716500" cy="8610600"/>
          </a:xfrm>
          <a:prstGeom prst="roundRect">
            <a:avLst>
              <a:gd name="adj" fmla="val 3151"/>
            </a:avLst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/>
          <p:cNvSpPr>
            <a:spLocks noChangeAspect="1"/>
          </p:cNvSpPr>
          <p:nvPr/>
        </p:nvSpPr>
        <p:spPr>
          <a:xfrm>
            <a:off x="533400" y="1866900"/>
            <a:ext cx="9618133" cy="541020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직사각형 6"/>
          <p:cNvSpPr>
            <a:spLocks noChangeAspect="1"/>
          </p:cNvSpPr>
          <p:nvPr/>
        </p:nvSpPr>
        <p:spPr>
          <a:xfrm>
            <a:off x="533399" y="1409700"/>
            <a:ext cx="9618133" cy="457200"/>
          </a:xfrm>
          <a:prstGeom prst="rect">
            <a:avLst/>
          </a:prstGeom>
          <a:solidFill>
            <a:srgbClr val="BFBFBF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구성</a:t>
            </a:r>
          </a:p>
        </p:txBody>
      </p:sp>
      <p:sp>
        <p:nvSpPr>
          <p:cNvPr id="12" name="직사각형 11"/>
          <p:cNvSpPr>
            <a:spLocks noChangeAspect="1"/>
          </p:cNvSpPr>
          <p:nvPr/>
        </p:nvSpPr>
        <p:spPr>
          <a:xfrm>
            <a:off x="533398" y="7734300"/>
            <a:ext cx="9618133" cy="198120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직사각형 12"/>
          <p:cNvSpPr>
            <a:spLocks noChangeAspect="1"/>
          </p:cNvSpPr>
          <p:nvPr/>
        </p:nvSpPr>
        <p:spPr>
          <a:xfrm>
            <a:off x="533399" y="7277100"/>
            <a:ext cx="9618133" cy="457200"/>
          </a:xfrm>
          <a:prstGeom prst="rect">
            <a:avLst/>
          </a:prstGeom>
          <a:solidFill>
            <a:srgbClr val="BFBFBF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특이사항</a:t>
            </a:r>
          </a:p>
        </p:txBody>
      </p:sp>
      <p:sp>
        <p:nvSpPr>
          <p:cNvPr id="14" name="직사각형 13"/>
          <p:cNvSpPr>
            <a:spLocks noChangeAspect="1"/>
          </p:cNvSpPr>
          <p:nvPr/>
        </p:nvSpPr>
        <p:spPr>
          <a:xfrm>
            <a:off x="10151531" y="1409700"/>
            <a:ext cx="7696202" cy="457200"/>
          </a:xfrm>
          <a:prstGeom prst="rect">
            <a:avLst/>
          </a:prstGeom>
          <a:solidFill>
            <a:srgbClr val="BFBFBF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설명</a:t>
            </a:r>
          </a:p>
        </p:txBody>
      </p:sp>
      <p:sp>
        <p:nvSpPr>
          <p:cNvPr id="15" name="직사각형 14"/>
          <p:cNvSpPr>
            <a:spLocks noChangeAspect="1"/>
          </p:cNvSpPr>
          <p:nvPr/>
        </p:nvSpPr>
        <p:spPr>
          <a:xfrm>
            <a:off x="10151531" y="1866900"/>
            <a:ext cx="7696202" cy="784860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444852"/>
              </p:ext>
            </p:extLst>
          </p:nvPr>
        </p:nvGraphicFramePr>
        <p:xfrm>
          <a:off x="3505200" y="571500"/>
          <a:ext cx="14342533" cy="5333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2369">
                  <a:extLst>
                    <a:ext uri="{9D8B030D-6E8A-4147-A177-3AD203B41FA5}">
                      <a16:colId xmlns:a16="http://schemas.microsoft.com/office/drawing/2014/main" val="4094068489"/>
                    </a:ext>
                  </a:extLst>
                </a:gridCol>
                <a:gridCol w="9997631">
                  <a:extLst>
                    <a:ext uri="{9D8B030D-6E8A-4147-A177-3AD203B41FA5}">
                      <a16:colId xmlns:a16="http://schemas.microsoft.com/office/drawing/2014/main" val="1689776525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3794195240"/>
                    </a:ext>
                  </a:extLst>
                </a:gridCol>
                <a:gridCol w="931333">
                  <a:extLst>
                    <a:ext uri="{9D8B030D-6E8A-4147-A177-3AD203B41FA5}">
                      <a16:colId xmlns:a16="http://schemas.microsoft.com/office/drawing/2014/main" val="714460778"/>
                    </a:ext>
                  </a:extLst>
                </a:gridCol>
              </a:tblGrid>
              <a:tr h="5333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72000" algn="l" latinLnBrk="1"/>
                      <a:r>
                        <a:rPr lang="ko-KR" altLang="en-US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예시자료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페이지 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00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2638196"/>
                  </a:ext>
                </a:extLst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2409" y="1059000"/>
            <a:ext cx="14403180" cy="9007200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16383000" y="1055057"/>
            <a:ext cx="1367366" cy="8812843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algn="ctr"/>
            <a:r>
              <a:rPr lang="ko-KR" altLang="en-US" sz="54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예시용</a:t>
            </a:r>
            <a:endParaRPr lang="en-US" altLang="ko-KR" sz="54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algn="ctr"/>
            <a:r>
              <a:rPr lang="en-US" altLang="ko-KR" sz="20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2000" dirty="0" err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삭제할것</a:t>
            </a:r>
            <a:r>
              <a:rPr lang="en-US" altLang="ko-KR" sz="20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20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F369906-6599-488C-DABA-40B85D294A19}"/>
              </a:ext>
            </a:extLst>
          </p:cNvPr>
          <p:cNvSpPr/>
          <p:nvPr/>
        </p:nvSpPr>
        <p:spPr>
          <a:xfrm>
            <a:off x="762000" y="1028700"/>
            <a:ext cx="16306800" cy="7954834"/>
          </a:xfrm>
          <a:prstGeom prst="rect">
            <a:avLst/>
          </a:prstGeom>
          <a:solidFill>
            <a:schemeClr val="accent2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9900">
                <a:latin typeface="돋움" panose="020B0600000101010101" pitchFamily="50" charset="-127"/>
                <a:ea typeface="돋움" panose="020B0600000101010101" pitchFamily="50" charset="-127"/>
              </a:rPr>
              <a:t>작업 필요</a:t>
            </a:r>
            <a:endParaRPr lang="ko-KR" altLang="en-US" sz="199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3500927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285750" y="1194919"/>
            <a:ext cx="17716500" cy="8610600"/>
          </a:xfrm>
          <a:prstGeom prst="roundRect">
            <a:avLst>
              <a:gd name="adj" fmla="val 3151"/>
            </a:avLst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7997984" y="342900"/>
            <a:ext cx="2292033" cy="1447800"/>
            <a:chOff x="7086600" y="342900"/>
            <a:chExt cx="2895200" cy="182880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86600" y="342900"/>
              <a:ext cx="2895200" cy="1828800"/>
            </a:xfrm>
            <a:prstGeom prst="rect">
              <a:avLst/>
            </a:prstGeom>
          </p:spPr>
        </p:pic>
        <p:sp>
          <p:nvSpPr>
            <p:cNvPr id="45" name="Object 45"/>
            <p:cNvSpPr txBox="1"/>
            <p:nvPr/>
          </p:nvSpPr>
          <p:spPr>
            <a:xfrm>
              <a:off x="7194219" y="777664"/>
              <a:ext cx="2683456" cy="128294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6000" b="1" kern="0" spc="-300" dirty="0">
                  <a:solidFill>
                    <a:srgbClr val="0F0F0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Gmarket Sans Bold" pitchFamily="34" charset="0"/>
                </a:rPr>
                <a:t>목차</a:t>
              </a:r>
              <a:endParaRPr lang="en-US" sz="105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3" name="Object 8"/>
          <p:cNvSpPr txBox="1"/>
          <p:nvPr/>
        </p:nvSpPr>
        <p:spPr>
          <a:xfrm>
            <a:off x="13158177" y="5844845"/>
            <a:ext cx="2784806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600" b="1" kern="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[ </a:t>
            </a:r>
            <a:r>
              <a:rPr lang="ko-KR" altLang="en-US" sz="3600" b="1" kern="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개발 과정</a:t>
            </a:r>
            <a:r>
              <a:rPr lang="en-US" sz="3600" b="1" kern="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 ]</a:t>
            </a:r>
            <a:endParaRPr lang="en-US" sz="900" b="1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Object 8"/>
          <p:cNvSpPr txBox="1"/>
          <p:nvPr/>
        </p:nvSpPr>
        <p:spPr>
          <a:xfrm>
            <a:off x="13158176" y="6667500"/>
            <a:ext cx="3958045" cy="11289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altLang="en-US" sz="2400" kern="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개발 일정</a:t>
            </a:r>
            <a:endParaRPr lang="en-US" altLang="ko-KR" sz="2400" kern="0" spc="-2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altLang="en-US" sz="2400" kern="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개발 과정 및 이슈</a:t>
            </a:r>
            <a:endParaRPr lang="en-US" altLang="ko-KR" sz="2400" kern="0" spc="-2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779580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Object 45"/>
          <p:cNvSpPr txBox="1"/>
          <p:nvPr/>
        </p:nvSpPr>
        <p:spPr>
          <a:xfrm>
            <a:off x="285749" y="181871"/>
            <a:ext cx="5734051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400" u="sng" kern="0" spc="-300" dirty="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과정</a:t>
            </a:r>
            <a:endParaRPr lang="en-US" altLang="ko-KR" sz="2400" u="sng" kern="0" spc="-300" dirty="0">
              <a:solidFill>
                <a:srgbClr val="0F0F0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sz="3600" b="1" kern="0" spc="-300" dirty="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sz="3600" b="1" kern="0" spc="-300" dirty="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일정</a:t>
            </a:r>
            <a:endParaRPr lang="en-US" sz="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285749" y="1257300"/>
            <a:ext cx="17716500" cy="8610600"/>
          </a:xfrm>
          <a:prstGeom prst="roundRect">
            <a:avLst>
              <a:gd name="adj" fmla="val 3151"/>
            </a:avLst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379280" y="1462078"/>
            <a:ext cx="1851789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ko-KR" altLang="en-US" sz="2800" b="1" kern="0" spc="-2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프로토타입</a:t>
            </a:r>
            <a:endParaRPr lang="en-US" altLang="ko-KR" sz="2800" b="1" kern="0" spc="-2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6674096"/>
              </p:ext>
            </p:extLst>
          </p:nvPr>
        </p:nvGraphicFramePr>
        <p:xfrm>
          <a:off x="6324600" y="2400300"/>
          <a:ext cx="5638800" cy="71650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6654">
                  <a:extLst>
                    <a:ext uri="{9D8B030D-6E8A-4147-A177-3AD203B41FA5}">
                      <a16:colId xmlns:a16="http://schemas.microsoft.com/office/drawing/2014/main" val="2040513455"/>
                    </a:ext>
                  </a:extLst>
                </a:gridCol>
                <a:gridCol w="3812146">
                  <a:extLst>
                    <a:ext uri="{9D8B030D-6E8A-4147-A177-3AD203B41FA5}">
                      <a16:colId xmlns:a16="http://schemas.microsoft.com/office/drawing/2014/main" val="3461538499"/>
                    </a:ext>
                  </a:extLst>
                </a:gridCol>
              </a:tblGrid>
              <a:tr h="4558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일정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1831369"/>
                  </a:ext>
                </a:extLst>
              </a:tr>
              <a:tr h="49817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(00.00~00.00)</a:t>
                      </a: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6088310"/>
                  </a:ext>
                </a:extLst>
              </a:tr>
              <a:tr h="51758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(00.00~00.00)</a:t>
                      </a: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1024387"/>
                  </a:ext>
                </a:extLst>
              </a:tr>
              <a:tr h="51758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(00.00~00.00)</a:t>
                      </a: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8568577"/>
                  </a:ext>
                </a:extLst>
              </a:tr>
              <a:tr h="51758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(00.00~00.00)</a:t>
                      </a: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4506719"/>
                  </a:ext>
                </a:extLst>
              </a:tr>
              <a:tr h="51758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(00.00~00.00)</a:t>
                      </a: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solidFill>
                          <a:schemeClr val="bg2">
                            <a:lumMod val="5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8020551"/>
                  </a:ext>
                </a:extLst>
              </a:tr>
              <a:tr h="51758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(00.00~00.00)</a:t>
                      </a: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solidFill>
                          <a:schemeClr val="bg2">
                            <a:lumMod val="5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5881644"/>
                  </a:ext>
                </a:extLst>
              </a:tr>
              <a:tr h="51758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(00.00~00.00)</a:t>
                      </a: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solidFill>
                          <a:schemeClr val="bg2">
                            <a:lumMod val="5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3512983"/>
                  </a:ext>
                </a:extLst>
              </a:tr>
              <a:tr h="51758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(00.00~00.00)</a:t>
                      </a: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solidFill>
                          <a:schemeClr val="bg2">
                            <a:lumMod val="5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9531853"/>
                  </a:ext>
                </a:extLst>
              </a:tr>
              <a:tr h="51758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(00.00~00.00)</a:t>
                      </a: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solidFill>
                          <a:schemeClr val="bg2">
                            <a:lumMod val="5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5884802"/>
                  </a:ext>
                </a:extLst>
              </a:tr>
              <a:tr h="51758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(00.00~00.00)</a:t>
                      </a: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solidFill>
                          <a:schemeClr val="bg2">
                            <a:lumMod val="5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9196223"/>
                  </a:ext>
                </a:extLst>
              </a:tr>
              <a:tr h="51758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(00.00~00.00)</a:t>
                      </a: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solidFill>
                          <a:schemeClr val="bg2">
                            <a:lumMod val="5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6986758"/>
                  </a:ext>
                </a:extLst>
              </a:tr>
              <a:tr h="51758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(00.00~00.00)</a:t>
                      </a: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solidFill>
                          <a:schemeClr val="bg2">
                            <a:lumMod val="5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6311468"/>
                  </a:ext>
                </a:extLst>
              </a:tr>
              <a:tr h="51758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(00.00~00.00)</a:t>
                      </a: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solidFill>
                          <a:schemeClr val="bg2">
                            <a:lumMod val="5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5961239"/>
                  </a:ext>
                </a:extLst>
              </a:tr>
            </a:tbl>
          </a:graphicData>
        </a:graphic>
      </p:graphicFrame>
      <p:sp>
        <p:nvSpPr>
          <p:cNvPr id="13" name="직사각형 12"/>
          <p:cNvSpPr/>
          <p:nvPr/>
        </p:nvSpPr>
        <p:spPr>
          <a:xfrm>
            <a:off x="8334323" y="1462078"/>
            <a:ext cx="1619354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ko-KR" altLang="en-US" sz="2800" b="1" kern="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알파 버전</a:t>
            </a:r>
            <a:endParaRPr lang="en-US" altLang="ko-KR" sz="2800" b="1" kern="0" spc="-2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4173147" y="1462078"/>
            <a:ext cx="1619354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ko-KR" altLang="en-US" sz="2800" b="1" kern="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베타 버전</a:t>
            </a:r>
            <a:endParaRPr lang="en-US" altLang="ko-KR" sz="2800" b="1" kern="0" spc="-2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7852816"/>
              </p:ext>
            </p:extLst>
          </p:nvPr>
        </p:nvGraphicFramePr>
        <p:xfrm>
          <a:off x="485775" y="2400300"/>
          <a:ext cx="5638800" cy="5612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6654">
                  <a:extLst>
                    <a:ext uri="{9D8B030D-6E8A-4147-A177-3AD203B41FA5}">
                      <a16:colId xmlns:a16="http://schemas.microsoft.com/office/drawing/2014/main" val="2040513455"/>
                    </a:ext>
                  </a:extLst>
                </a:gridCol>
                <a:gridCol w="3812146">
                  <a:extLst>
                    <a:ext uri="{9D8B030D-6E8A-4147-A177-3AD203B41FA5}">
                      <a16:colId xmlns:a16="http://schemas.microsoft.com/office/drawing/2014/main" val="3461538499"/>
                    </a:ext>
                  </a:extLst>
                </a:gridCol>
              </a:tblGrid>
              <a:tr h="4558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일정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1831369"/>
                  </a:ext>
                </a:extLst>
              </a:tr>
              <a:tr h="49817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(00.00~00.00)</a:t>
                      </a: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6088310"/>
                  </a:ext>
                </a:extLst>
              </a:tr>
              <a:tr h="51758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(00.00~00.00)</a:t>
                      </a: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1024387"/>
                  </a:ext>
                </a:extLst>
              </a:tr>
              <a:tr h="51758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(00.00~00.00)</a:t>
                      </a: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8568577"/>
                  </a:ext>
                </a:extLst>
              </a:tr>
              <a:tr h="51758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(00.00~00.00)</a:t>
                      </a: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4506719"/>
                  </a:ext>
                </a:extLst>
              </a:tr>
              <a:tr h="51758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(00.00~00.00)</a:t>
                      </a: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solidFill>
                          <a:schemeClr val="bg2">
                            <a:lumMod val="5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8020551"/>
                  </a:ext>
                </a:extLst>
              </a:tr>
              <a:tr h="51758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(00.00~00.00)</a:t>
                      </a: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solidFill>
                          <a:schemeClr val="bg2">
                            <a:lumMod val="5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5881644"/>
                  </a:ext>
                </a:extLst>
              </a:tr>
              <a:tr h="51758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(00.00~00.00)</a:t>
                      </a: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solidFill>
                          <a:schemeClr val="bg2">
                            <a:lumMod val="5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3512983"/>
                  </a:ext>
                </a:extLst>
              </a:tr>
              <a:tr h="51758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(00.00~00.00)</a:t>
                      </a: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solidFill>
                          <a:schemeClr val="bg2">
                            <a:lumMod val="5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9531853"/>
                  </a:ext>
                </a:extLst>
              </a:tr>
              <a:tr h="51758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(00.00~00.00)</a:t>
                      </a: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solidFill>
                          <a:schemeClr val="bg2">
                            <a:lumMod val="5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5884802"/>
                  </a:ext>
                </a:extLst>
              </a:tr>
              <a:tr h="51758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(00.00~00.00)</a:t>
                      </a: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solidFill>
                          <a:schemeClr val="bg2">
                            <a:lumMod val="5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9196223"/>
                  </a:ext>
                </a:extLst>
              </a:tr>
            </a:tbl>
          </a:graphicData>
        </a:graphic>
      </p:graphicFrame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1386963"/>
              </p:ext>
            </p:extLst>
          </p:nvPr>
        </p:nvGraphicFramePr>
        <p:xfrm>
          <a:off x="12163424" y="2385164"/>
          <a:ext cx="5638800" cy="45771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6654">
                  <a:extLst>
                    <a:ext uri="{9D8B030D-6E8A-4147-A177-3AD203B41FA5}">
                      <a16:colId xmlns:a16="http://schemas.microsoft.com/office/drawing/2014/main" val="2040513455"/>
                    </a:ext>
                  </a:extLst>
                </a:gridCol>
                <a:gridCol w="3812146">
                  <a:extLst>
                    <a:ext uri="{9D8B030D-6E8A-4147-A177-3AD203B41FA5}">
                      <a16:colId xmlns:a16="http://schemas.microsoft.com/office/drawing/2014/main" val="3461538499"/>
                    </a:ext>
                  </a:extLst>
                </a:gridCol>
              </a:tblGrid>
              <a:tr h="4558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일정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1831369"/>
                  </a:ext>
                </a:extLst>
              </a:tr>
              <a:tr h="49817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(00.00~00.00)</a:t>
                      </a: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6088310"/>
                  </a:ext>
                </a:extLst>
              </a:tr>
              <a:tr h="51758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(00.00~00.00)</a:t>
                      </a: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1024387"/>
                  </a:ext>
                </a:extLst>
              </a:tr>
              <a:tr h="51758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(00.00~00.00)</a:t>
                      </a: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8568577"/>
                  </a:ext>
                </a:extLst>
              </a:tr>
              <a:tr h="51758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(00.00~00.00)</a:t>
                      </a: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4506719"/>
                  </a:ext>
                </a:extLst>
              </a:tr>
              <a:tr h="51758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(00.00~00.00)</a:t>
                      </a: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solidFill>
                          <a:schemeClr val="bg2">
                            <a:lumMod val="5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8020551"/>
                  </a:ext>
                </a:extLst>
              </a:tr>
              <a:tr h="51758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(00.00~00.00)</a:t>
                      </a: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solidFill>
                          <a:schemeClr val="bg2">
                            <a:lumMod val="5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5881644"/>
                  </a:ext>
                </a:extLst>
              </a:tr>
              <a:tr h="51758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(00.00~00.00)</a:t>
                      </a: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solidFill>
                          <a:schemeClr val="bg2">
                            <a:lumMod val="5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3512983"/>
                  </a:ext>
                </a:extLst>
              </a:tr>
              <a:tr h="51758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(00.00~00.00)</a:t>
                      </a: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solidFill>
                          <a:schemeClr val="bg2">
                            <a:lumMod val="5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95318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9058824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Object 45"/>
          <p:cNvSpPr txBox="1"/>
          <p:nvPr/>
        </p:nvSpPr>
        <p:spPr>
          <a:xfrm>
            <a:off x="285749" y="181871"/>
            <a:ext cx="5734051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400" u="sng" kern="0" spc="-300" dirty="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과정</a:t>
            </a:r>
            <a:endParaRPr lang="en-US" altLang="ko-KR" sz="2400" u="sng" kern="0" spc="-300" dirty="0">
              <a:solidFill>
                <a:srgbClr val="0F0F0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sz="3600" b="1" kern="0" spc="-300" dirty="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3600" b="1" kern="0" spc="-300" dirty="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과정 및 이슈</a:t>
            </a:r>
            <a:endParaRPr lang="en-US" sz="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285749" y="1257300"/>
            <a:ext cx="17716500" cy="8610600"/>
          </a:xfrm>
          <a:prstGeom prst="roundRect">
            <a:avLst>
              <a:gd name="adj" fmla="val 3151"/>
            </a:avLst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561974" y="1361450"/>
            <a:ext cx="8305800" cy="8402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ko-KR" sz="2000" kern="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0000.00.00 : </a:t>
            </a:r>
            <a:r>
              <a:rPr lang="ko-KR" altLang="en-US" sz="2000" kern="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기획 시작</a:t>
            </a:r>
            <a:endParaRPr lang="en-US" altLang="ko-KR" sz="2000" kern="0" spc="-2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 lvl="0">
              <a:lnSpc>
                <a:spcPct val="150000"/>
              </a:lnSpc>
            </a:pPr>
            <a:r>
              <a:rPr lang="en-US" altLang="ko-KR" sz="2000" kern="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0000.00.00 : </a:t>
            </a:r>
            <a:r>
              <a:rPr lang="ko-KR" altLang="en-US" sz="2000" kern="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개발하는 과정 나열</a:t>
            </a:r>
            <a:endParaRPr lang="en-US" altLang="ko-KR" sz="2000" kern="0" spc="-2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 lvl="0">
              <a:lnSpc>
                <a:spcPct val="150000"/>
              </a:lnSpc>
            </a:pPr>
            <a:endParaRPr lang="en-US" altLang="ko-KR" sz="2000" kern="0" spc="-2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 lvl="0">
              <a:lnSpc>
                <a:spcPct val="150000"/>
              </a:lnSpc>
            </a:pPr>
            <a:endParaRPr lang="en-US" altLang="ko-KR" sz="2000" kern="0" spc="-2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 lvl="0">
              <a:lnSpc>
                <a:spcPct val="150000"/>
              </a:lnSpc>
            </a:pPr>
            <a:endParaRPr lang="en-US" altLang="ko-KR" sz="2000" kern="0" spc="-2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 lvl="0">
              <a:lnSpc>
                <a:spcPct val="150000"/>
              </a:lnSpc>
            </a:pPr>
            <a:endParaRPr lang="en-US" altLang="ko-KR" sz="2000" kern="0" spc="-2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 lvl="0">
              <a:lnSpc>
                <a:spcPct val="150000"/>
              </a:lnSpc>
            </a:pPr>
            <a:endParaRPr lang="en-US" altLang="ko-KR" sz="2000" kern="0" spc="-2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 lvl="0">
              <a:lnSpc>
                <a:spcPct val="150000"/>
              </a:lnSpc>
            </a:pPr>
            <a:endParaRPr lang="en-US" altLang="ko-KR" sz="2000" kern="0" spc="-2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 lvl="0">
              <a:lnSpc>
                <a:spcPct val="150000"/>
              </a:lnSpc>
            </a:pPr>
            <a:endParaRPr lang="en-US" altLang="ko-KR" sz="2000" kern="0" spc="-2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 lvl="0">
              <a:lnSpc>
                <a:spcPct val="150000"/>
              </a:lnSpc>
            </a:pPr>
            <a:endParaRPr lang="en-US" altLang="ko-KR" sz="2000" kern="0" spc="-2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 lvl="0">
              <a:lnSpc>
                <a:spcPct val="150000"/>
              </a:lnSpc>
            </a:pPr>
            <a:endParaRPr lang="en-US" altLang="ko-KR" sz="2000" kern="0" spc="-2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 lvl="0">
              <a:lnSpc>
                <a:spcPct val="150000"/>
              </a:lnSpc>
            </a:pPr>
            <a:endParaRPr lang="en-US" altLang="ko-KR" sz="2000" kern="0" spc="-2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 lvl="0">
              <a:lnSpc>
                <a:spcPct val="150000"/>
              </a:lnSpc>
            </a:pPr>
            <a:endParaRPr lang="en-US" altLang="ko-KR" sz="2000" kern="0" spc="-2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 lvl="0">
              <a:lnSpc>
                <a:spcPct val="150000"/>
              </a:lnSpc>
            </a:pPr>
            <a:endParaRPr lang="en-US" altLang="ko-KR" sz="2000" kern="0" spc="-2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 lvl="0">
              <a:lnSpc>
                <a:spcPct val="150000"/>
              </a:lnSpc>
            </a:pPr>
            <a:endParaRPr lang="en-US" altLang="ko-KR" sz="2000" kern="0" spc="-2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 lvl="0">
              <a:lnSpc>
                <a:spcPct val="150000"/>
              </a:lnSpc>
            </a:pPr>
            <a:endParaRPr lang="en-US" altLang="ko-KR" sz="2000" kern="0" spc="-2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 lvl="0">
              <a:lnSpc>
                <a:spcPct val="150000"/>
              </a:lnSpc>
            </a:pPr>
            <a:endParaRPr lang="en-US" altLang="ko-KR" sz="2000" kern="0" spc="-2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 lvl="0">
              <a:lnSpc>
                <a:spcPct val="150000"/>
              </a:lnSpc>
            </a:pPr>
            <a:endParaRPr lang="en-US" altLang="ko-KR" sz="2000" kern="0" spc="-2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9143999" y="1257300"/>
            <a:ext cx="0" cy="8610600"/>
          </a:xfrm>
          <a:prstGeom prst="line">
            <a:avLst/>
          </a:prstGeom>
          <a:ln w="28575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9420224" y="1361450"/>
            <a:ext cx="8305800" cy="93256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ko-KR" sz="2000" kern="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0000.00.00 : ** </a:t>
            </a:r>
            <a:r>
              <a:rPr lang="ko-KR" altLang="en-US" sz="2000" kern="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문제 발생</a:t>
            </a:r>
            <a:endParaRPr lang="en-US" altLang="ko-KR" sz="2000" kern="0" spc="-2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 lvl="0">
              <a:lnSpc>
                <a:spcPct val="150000"/>
              </a:lnSpc>
            </a:pPr>
            <a:r>
              <a:rPr lang="en-US" altLang="ko-KR" sz="2000" kern="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0000.00.00 : ** </a:t>
            </a:r>
            <a:r>
              <a:rPr lang="ko-KR" altLang="en-US" sz="2000" kern="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문제 해결</a:t>
            </a:r>
            <a:endParaRPr lang="en-US" altLang="ko-KR" sz="2000" kern="0" spc="-2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 marL="342900" lvl="0" indent="-342900">
              <a:lnSpc>
                <a:spcPct val="150000"/>
              </a:lnSpc>
              <a:buFontTx/>
              <a:buChar char="-"/>
            </a:pPr>
            <a:r>
              <a:rPr lang="en-US" altLang="ko-KR" sz="2000" kern="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@@ </a:t>
            </a:r>
            <a:r>
              <a:rPr lang="ko-KR" altLang="en-US" sz="2000" kern="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방법을 사용하여 </a:t>
            </a:r>
            <a:r>
              <a:rPr lang="en-US" altLang="ko-KR" sz="2000" kern="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@@</a:t>
            </a:r>
            <a:r>
              <a:rPr lang="ko-KR" altLang="en-US" sz="2000" kern="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으로 대체함 등등</a:t>
            </a:r>
            <a:endParaRPr lang="en-US" altLang="ko-KR" sz="2000" kern="0" spc="-2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 marL="342900" lvl="0" indent="-342900">
              <a:lnSpc>
                <a:spcPct val="150000"/>
              </a:lnSpc>
              <a:buFontTx/>
              <a:buChar char="-"/>
            </a:pPr>
            <a:r>
              <a:rPr lang="ko-KR" altLang="en-US" sz="2000" kern="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문제를 해결한 방법 작성</a:t>
            </a:r>
            <a:endParaRPr lang="en-US" altLang="ko-KR" sz="2000" kern="0" spc="-2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 lvl="0">
              <a:lnSpc>
                <a:spcPct val="150000"/>
              </a:lnSpc>
            </a:pPr>
            <a:endParaRPr lang="en-US" altLang="ko-KR" sz="2000" kern="0" spc="-2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 lvl="0">
              <a:lnSpc>
                <a:spcPct val="150000"/>
              </a:lnSpc>
            </a:pPr>
            <a:endParaRPr lang="en-US" altLang="ko-KR" sz="2000" kern="0" spc="-2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 lvl="0">
              <a:lnSpc>
                <a:spcPct val="150000"/>
              </a:lnSpc>
            </a:pPr>
            <a:endParaRPr lang="en-US" altLang="ko-KR" sz="2000" kern="0" spc="-2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 lvl="0">
              <a:lnSpc>
                <a:spcPct val="150000"/>
              </a:lnSpc>
            </a:pPr>
            <a:endParaRPr lang="en-US" altLang="ko-KR" sz="2000" kern="0" spc="-2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 lvl="0">
              <a:lnSpc>
                <a:spcPct val="150000"/>
              </a:lnSpc>
            </a:pPr>
            <a:endParaRPr lang="en-US" altLang="ko-KR" sz="2000" kern="0" spc="-2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 lvl="0">
              <a:lnSpc>
                <a:spcPct val="150000"/>
              </a:lnSpc>
            </a:pPr>
            <a:endParaRPr lang="en-US" altLang="ko-KR" sz="2000" kern="0" spc="-2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 lvl="0">
              <a:lnSpc>
                <a:spcPct val="150000"/>
              </a:lnSpc>
            </a:pPr>
            <a:endParaRPr lang="en-US" altLang="ko-KR" sz="2000" kern="0" spc="-2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 lvl="0">
              <a:lnSpc>
                <a:spcPct val="150000"/>
              </a:lnSpc>
            </a:pPr>
            <a:endParaRPr lang="en-US" altLang="ko-KR" sz="2000" kern="0" spc="-2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 lvl="0">
              <a:lnSpc>
                <a:spcPct val="150000"/>
              </a:lnSpc>
            </a:pPr>
            <a:endParaRPr lang="en-US" altLang="ko-KR" sz="2000" kern="0" spc="-2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 lvl="0">
              <a:lnSpc>
                <a:spcPct val="150000"/>
              </a:lnSpc>
            </a:pPr>
            <a:endParaRPr lang="en-US" altLang="ko-KR" sz="2000" kern="0" spc="-2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 lvl="0">
              <a:lnSpc>
                <a:spcPct val="150000"/>
              </a:lnSpc>
            </a:pPr>
            <a:endParaRPr lang="en-US" altLang="ko-KR" sz="2000" kern="0" spc="-2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 lvl="0">
              <a:lnSpc>
                <a:spcPct val="150000"/>
              </a:lnSpc>
            </a:pPr>
            <a:endParaRPr lang="en-US" altLang="ko-KR" sz="2000" kern="0" spc="-2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 lvl="0">
              <a:lnSpc>
                <a:spcPct val="150000"/>
              </a:lnSpc>
            </a:pPr>
            <a:endParaRPr lang="en-US" altLang="ko-KR" sz="2000" kern="0" spc="-2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 lvl="0">
              <a:lnSpc>
                <a:spcPct val="150000"/>
              </a:lnSpc>
            </a:pPr>
            <a:endParaRPr lang="en-US" altLang="ko-KR" sz="2000" kern="0" spc="-2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 lvl="0">
              <a:lnSpc>
                <a:spcPct val="150000"/>
              </a:lnSpc>
            </a:pPr>
            <a:endParaRPr lang="en-US" altLang="ko-KR" sz="2000" kern="0" spc="-2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 lvl="0">
              <a:lnSpc>
                <a:spcPct val="150000"/>
              </a:lnSpc>
            </a:pPr>
            <a:endParaRPr lang="en-US" altLang="ko-KR" sz="2000" kern="0" spc="-2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16305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Object 45"/>
          <p:cNvSpPr txBox="1"/>
          <p:nvPr/>
        </p:nvSpPr>
        <p:spPr>
          <a:xfrm>
            <a:off x="285749" y="181871"/>
            <a:ext cx="5734051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400" u="sng" kern="0" spc="-300" dirty="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컨셉</a:t>
            </a:r>
            <a:endParaRPr lang="en-US" altLang="ko-KR" sz="2400" u="sng" kern="0" spc="-300" dirty="0">
              <a:solidFill>
                <a:srgbClr val="0F0F0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sz="3600" b="1" kern="0" spc="-300" dirty="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sz="3600" b="1" kern="0" spc="-300" dirty="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진행 스토리</a:t>
            </a:r>
            <a:endParaRPr lang="en-US" sz="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285749" y="1257300"/>
            <a:ext cx="17716500" cy="8610600"/>
          </a:xfrm>
          <a:prstGeom prst="roundRect">
            <a:avLst>
              <a:gd name="adj" fmla="val 3151"/>
            </a:avLst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57200" y="1303466"/>
            <a:ext cx="8534399" cy="68326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b="1" kern="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1) </a:t>
            </a:r>
            <a:r>
              <a:rPr lang="ko-KR" altLang="en-US" sz="2800" b="1" kern="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발단</a:t>
            </a:r>
            <a:endParaRPr lang="en-US" altLang="ko-KR" sz="2800" b="1" kern="0" spc="-2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>
              <a:lnSpc>
                <a:spcPct val="150000"/>
              </a:lnSpc>
            </a:pPr>
            <a:r>
              <a:rPr lang="ko-KR" altLang="en-US" sz="2000" kern="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스토리의 시작</a:t>
            </a:r>
            <a:endParaRPr lang="en-US" altLang="ko-KR" sz="2000" kern="0" spc="-2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>
              <a:lnSpc>
                <a:spcPct val="150000"/>
              </a:lnSpc>
            </a:pPr>
            <a:endParaRPr lang="en-US" altLang="ko-KR" sz="2000" kern="0" spc="-2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 lvl="0">
              <a:lnSpc>
                <a:spcPct val="150000"/>
              </a:lnSpc>
            </a:pPr>
            <a:r>
              <a:rPr lang="en-US" altLang="ko-KR" sz="2800" b="1" kern="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2) </a:t>
            </a:r>
            <a:r>
              <a:rPr lang="ko-KR" altLang="en-US" sz="2800" b="1" kern="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전개</a:t>
            </a:r>
            <a:endParaRPr lang="en-US" altLang="ko-KR" sz="2800" b="1" kern="0" spc="-2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 lvl="0">
              <a:lnSpc>
                <a:spcPct val="150000"/>
              </a:lnSpc>
            </a:pPr>
            <a:r>
              <a:rPr lang="ko-KR" altLang="en-US" sz="2000" kern="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스토리가 전개되는 방식</a:t>
            </a:r>
            <a:endParaRPr lang="en-US" altLang="ko-KR" sz="2000" kern="0" spc="-2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 lvl="0">
              <a:lnSpc>
                <a:spcPct val="150000"/>
              </a:lnSpc>
            </a:pPr>
            <a:endParaRPr lang="en-US" altLang="ko-KR" sz="2000" kern="0" spc="-2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 lvl="0">
              <a:lnSpc>
                <a:spcPct val="150000"/>
              </a:lnSpc>
            </a:pPr>
            <a:r>
              <a:rPr lang="en-US" altLang="ko-KR" sz="2800" b="1" kern="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3) </a:t>
            </a:r>
            <a:r>
              <a:rPr lang="ko-KR" altLang="en-US" sz="2800" b="1" kern="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위기</a:t>
            </a:r>
            <a:endParaRPr lang="en-US" altLang="ko-KR" sz="2800" b="1" kern="0" spc="-2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 lvl="0">
              <a:lnSpc>
                <a:spcPct val="150000"/>
              </a:lnSpc>
            </a:pPr>
            <a:r>
              <a:rPr lang="ko-KR" altLang="en-US" sz="2000" kern="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스토리의 갈등 시작</a:t>
            </a:r>
            <a:endParaRPr lang="en-US" altLang="ko-KR" sz="2000" kern="0" spc="-2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 lvl="0">
              <a:lnSpc>
                <a:spcPct val="150000"/>
              </a:lnSpc>
            </a:pPr>
            <a:endParaRPr lang="en-US" altLang="ko-KR" sz="2000" kern="0" spc="-2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 lvl="0">
              <a:lnSpc>
                <a:spcPct val="150000"/>
              </a:lnSpc>
            </a:pPr>
            <a:r>
              <a:rPr lang="en-US" altLang="ko-KR" sz="2800" b="1" kern="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4) </a:t>
            </a:r>
            <a:r>
              <a:rPr lang="ko-KR" altLang="en-US" sz="2800" b="1" kern="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절정</a:t>
            </a:r>
            <a:endParaRPr lang="en-US" altLang="ko-KR" sz="2800" b="1" kern="0" spc="-2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 lvl="0">
              <a:lnSpc>
                <a:spcPct val="150000"/>
              </a:lnSpc>
            </a:pPr>
            <a:r>
              <a:rPr lang="ko-KR" altLang="en-US" sz="2000" kern="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스토리의 갈등 최고치 </a:t>
            </a:r>
            <a:r>
              <a:rPr lang="en-US" altLang="ko-KR" sz="2000" kern="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or </a:t>
            </a:r>
            <a:r>
              <a:rPr lang="ko-KR" altLang="en-US" sz="2000" kern="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결말이 나오기 직전</a:t>
            </a:r>
            <a:endParaRPr lang="en-US" altLang="ko-KR" sz="2000" kern="0" spc="-2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 lvl="0">
              <a:lnSpc>
                <a:spcPct val="150000"/>
              </a:lnSpc>
            </a:pPr>
            <a:endParaRPr lang="en-US" altLang="ko-KR" sz="2000" kern="0" spc="-2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 lvl="0">
              <a:lnSpc>
                <a:spcPct val="150000"/>
              </a:lnSpc>
            </a:pPr>
            <a:endParaRPr lang="en-US" altLang="ko-KR" sz="2000" kern="0" spc="-2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9143999" y="1257300"/>
            <a:ext cx="0" cy="8610600"/>
          </a:xfrm>
          <a:prstGeom prst="line">
            <a:avLst/>
          </a:prstGeom>
          <a:ln w="28575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bject 8"/>
          <p:cNvSpPr txBox="1"/>
          <p:nvPr/>
        </p:nvSpPr>
        <p:spPr>
          <a:xfrm>
            <a:off x="9315450" y="1300200"/>
            <a:ext cx="8534399" cy="36933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ko-KR" sz="2800" b="1" kern="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5) </a:t>
            </a:r>
            <a:r>
              <a:rPr lang="ko-KR" altLang="en-US" sz="2800" b="1" kern="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결말</a:t>
            </a:r>
            <a:endParaRPr lang="en-US" altLang="ko-KR" sz="2800" b="1" kern="0" spc="-2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 lvl="0">
              <a:lnSpc>
                <a:spcPct val="150000"/>
              </a:lnSpc>
            </a:pPr>
            <a:r>
              <a:rPr lang="en-US" altLang="ko-KR" sz="2000" kern="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A. </a:t>
            </a:r>
            <a:r>
              <a:rPr lang="ko-KR" altLang="en-US" sz="2000" kern="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성공 엔딩</a:t>
            </a:r>
            <a:endParaRPr lang="en-US" altLang="ko-KR" sz="2000" kern="0" spc="-2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 lvl="0">
              <a:lnSpc>
                <a:spcPct val="150000"/>
              </a:lnSpc>
            </a:pPr>
            <a:endParaRPr lang="en-US" altLang="ko-KR" sz="2000" kern="0" spc="-2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 lvl="0">
              <a:lnSpc>
                <a:spcPct val="150000"/>
              </a:lnSpc>
            </a:pPr>
            <a:r>
              <a:rPr lang="en-US" altLang="ko-KR" sz="2000" kern="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B. </a:t>
            </a:r>
            <a:r>
              <a:rPr lang="ko-KR" altLang="en-US" sz="2000" kern="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실패 엔딩</a:t>
            </a:r>
            <a:endParaRPr lang="en-US" altLang="ko-KR" sz="2000" kern="0" spc="-2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>
              <a:lnSpc>
                <a:spcPct val="150000"/>
              </a:lnSpc>
            </a:pPr>
            <a:endParaRPr lang="en-US" altLang="ko-KR" sz="2000" kern="0" spc="-2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>
              <a:lnSpc>
                <a:spcPct val="150000"/>
              </a:lnSpc>
            </a:pPr>
            <a:endParaRPr lang="en-US" altLang="ko-KR" sz="2000" kern="0" spc="-2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 lvl="0">
              <a:lnSpc>
                <a:spcPct val="150000"/>
              </a:lnSpc>
            </a:pPr>
            <a:endParaRPr lang="en-US" altLang="ko-KR" sz="2800" kern="0" spc="-2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3A9A186-3CB6-36EC-52C4-DB9CD89E2266}"/>
              </a:ext>
            </a:extLst>
          </p:cNvPr>
          <p:cNvSpPr/>
          <p:nvPr/>
        </p:nvSpPr>
        <p:spPr>
          <a:xfrm>
            <a:off x="762000" y="1028700"/>
            <a:ext cx="16306800" cy="7954834"/>
          </a:xfrm>
          <a:prstGeom prst="rect">
            <a:avLst/>
          </a:prstGeom>
          <a:solidFill>
            <a:schemeClr val="accent2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9900" dirty="0">
                <a:latin typeface="돋움" panose="020B0600000101010101" pitchFamily="50" charset="-127"/>
                <a:ea typeface="돋움" panose="020B0600000101010101" pitchFamily="50" charset="-127"/>
              </a:rPr>
              <a:t>작업 필요</a:t>
            </a:r>
          </a:p>
        </p:txBody>
      </p:sp>
    </p:spTree>
    <p:extLst>
      <p:ext uri="{BB962C8B-B14F-4D97-AF65-F5344CB8AC3E}">
        <p14:creationId xmlns:p14="http://schemas.microsoft.com/office/powerpoint/2010/main" val="36535490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Object 45"/>
          <p:cNvSpPr txBox="1"/>
          <p:nvPr/>
        </p:nvSpPr>
        <p:spPr>
          <a:xfrm>
            <a:off x="285749" y="181871"/>
            <a:ext cx="5734051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400" u="sng" kern="0" spc="-300" dirty="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컨셉</a:t>
            </a:r>
            <a:endParaRPr lang="en-US" altLang="ko-KR" sz="2400" u="sng" kern="0" spc="-300" dirty="0">
              <a:solidFill>
                <a:srgbClr val="0F0F0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sz="3600" b="1" kern="0" spc="-300" dirty="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3600" b="1" kern="0" spc="-300" dirty="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구현 목록 </a:t>
            </a:r>
            <a:r>
              <a:rPr lang="en-US" altLang="ko-KR" sz="3600" b="1" kern="0" spc="-300" dirty="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3600" b="1" kern="0" spc="-300" dirty="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</a:t>
            </a:r>
            <a:r>
              <a:rPr lang="en-US" altLang="ko-KR" sz="3600" b="1" kern="0" spc="-300" dirty="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3600" b="1" kern="0" spc="-300" dirty="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</a:t>
            </a:r>
            <a:endParaRPr lang="en-US" sz="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285749" y="1257300"/>
            <a:ext cx="17716500" cy="8610600"/>
          </a:xfrm>
          <a:prstGeom prst="roundRect">
            <a:avLst>
              <a:gd name="adj" fmla="val 3151"/>
            </a:avLst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33400" y="6547448"/>
            <a:ext cx="17221200" cy="16024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b="1" kern="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1) </a:t>
            </a:r>
            <a:r>
              <a:rPr lang="ko-KR" altLang="en-US" sz="2800" b="1" kern="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구현 강조 포인트</a:t>
            </a:r>
            <a:endParaRPr lang="en-US" altLang="ko-KR" sz="2800" b="1" kern="0" spc="-2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lphaUcPeriod"/>
            </a:pPr>
            <a:r>
              <a:rPr lang="ko-KR" altLang="en-US" sz="2000" kern="0" spc="-2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도트이미지</a:t>
            </a:r>
            <a:r>
              <a:rPr lang="ko-KR" altLang="en-US" sz="2000" kern="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 캐릭터를 활용한 캐릭터 차별화</a:t>
            </a:r>
            <a:endParaRPr lang="en-US" altLang="ko-KR" sz="2000" kern="0" spc="-2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lphaUcPeriod"/>
            </a:pPr>
            <a:endParaRPr lang="en-US" altLang="ko-KR" sz="2000" kern="0" spc="-2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2793944"/>
              </p:ext>
            </p:extLst>
          </p:nvPr>
        </p:nvGraphicFramePr>
        <p:xfrm>
          <a:off x="533400" y="1485900"/>
          <a:ext cx="8305800" cy="48329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2040513455"/>
                    </a:ext>
                  </a:extLst>
                </a:gridCol>
                <a:gridCol w="5867400">
                  <a:extLst>
                    <a:ext uri="{9D8B030D-6E8A-4147-A177-3AD203B41FA5}">
                      <a16:colId xmlns:a16="http://schemas.microsoft.com/office/drawing/2014/main" val="3461538499"/>
                    </a:ext>
                  </a:extLst>
                </a:gridCol>
              </a:tblGrid>
              <a:tr h="4558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1831369"/>
                  </a:ext>
                </a:extLst>
              </a:tr>
              <a:tr h="5175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시작 화면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게임</a:t>
                      </a:r>
                      <a:r>
                        <a:rPr lang="ko-KR" altLang="en-US" sz="1800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이름</a:t>
                      </a:r>
                      <a:r>
                        <a:rPr lang="en-US" altLang="ko-KR" sz="1800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800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설명 버튼</a:t>
                      </a:r>
                      <a:r>
                        <a:rPr lang="en-US" altLang="ko-KR" sz="1800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800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시작 버튼</a:t>
                      </a:r>
                      <a:r>
                        <a:rPr lang="en-US" altLang="ko-KR" sz="1800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800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종료 버튼 등</a:t>
                      </a:r>
                      <a:endParaRPr lang="ko-KR" altLang="en-US" sz="1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1024387"/>
                  </a:ext>
                </a:extLst>
              </a:tr>
              <a:tr h="5175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로비 화면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게임 방법 설명 글</a:t>
                      </a:r>
                      <a:r>
                        <a:rPr lang="en-US" altLang="ko-KR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닫기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1030480"/>
                  </a:ext>
                </a:extLst>
              </a:tr>
              <a:tr h="7540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월드맵</a:t>
                      </a:r>
                      <a:r>
                        <a:rPr lang="ko-KR" altLang="en-US" sz="18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화면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캐릭터</a:t>
                      </a:r>
                      <a:r>
                        <a:rPr lang="en-US" altLang="ko-KR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맵</a:t>
                      </a:r>
                      <a:r>
                        <a:rPr lang="en-US" altLang="ko-KR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몬스터 배치</a:t>
                      </a:r>
                      <a:endParaRPr lang="en-US" altLang="ko-KR" sz="1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 : </a:t>
                      </a:r>
                      <a:r>
                        <a:rPr lang="ko-KR" altLang="en-US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캐릭터 얼굴</a:t>
                      </a:r>
                      <a:r>
                        <a:rPr lang="en-US" altLang="ko-KR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8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체력바</a:t>
                      </a:r>
                      <a:r>
                        <a:rPr lang="en-US" altLang="ko-KR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8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스태미나바</a:t>
                      </a:r>
                      <a:r>
                        <a:rPr lang="en-US" altLang="ko-KR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설정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8568577"/>
                  </a:ext>
                </a:extLst>
              </a:tr>
              <a:tr h="5175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엔딩 화면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캐릭터</a:t>
                      </a:r>
                      <a:r>
                        <a:rPr lang="en-US" altLang="ko-KR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엔딩</a:t>
                      </a:r>
                      <a:r>
                        <a:rPr lang="ko-KR" altLang="en-US" sz="1800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8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멘트</a:t>
                      </a:r>
                      <a:r>
                        <a:rPr lang="en-US" altLang="ko-KR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재시도 버튼</a:t>
                      </a:r>
                      <a:r>
                        <a:rPr lang="en-US" altLang="ko-KR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종료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4506719"/>
                  </a:ext>
                </a:extLst>
              </a:tr>
              <a:tr h="5175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전투 화면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캐릭터의 장비</a:t>
                      </a:r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80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능력치</a:t>
                      </a:r>
                      <a:endParaRPr lang="ko-KR" altLang="en-US" sz="1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8020551"/>
                  </a:ext>
                </a:extLst>
              </a:tr>
              <a:tr h="51758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2327511"/>
                  </a:ext>
                </a:extLst>
              </a:tr>
              <a:tr h="51758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6104405"/>
                  </a:ext>
                </a:extLst>
              </a:tr>
              <a:tr h="51758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3229750"/>
                  </a:ext>
                </a:extLst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2445576"/>
              </p:ext>
            </p:extLst>
          </p:nvPr>
        </p:nvGraphicFramePr>
        <p:xfrm>
          <a:off x="9448800" y="1485900"/>
          <a:ext cx="8305800" cy="509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2040513455"/>
                    </a:ext>
                  </a:extLst>
                </a:gridCol>
                <a:gridCol w="5867400">
                  <a:extLst>
                    <a:ext uri="{9D8B030D-6E8A-4147-A177-3AD203B41FA5}">
                      <a16:colId xmlns:a16="http://schemas.microsoft.com/office/drawing/2014/main" val="3461538499"/>
                    </a:ext>
                  </a:extLst>
                </a:gridCol>
              </a:tblGrid>
              <a:tr h="4558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시스템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1831369"/>
                  </a:ext>
                </a:extLst>
              </a:tr>
              <a:tr h="5175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턴제</a:t>
                      </a:r>
                      <a:r>
                        <a:rPr lang="ko-KR" altLang="en-US" sz="18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전투 시스템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캐릭터들의 스피드에 따른 턴이 들어오는 속도 차이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0960074"/>
                  </a:ext>
                </a:extLst>
              </a:tr>
              <a:tr h="5175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자동 전투 시스템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플레이어가 직접 움직이기 귀찮으면 </a:t>
                      </a:r>
                      <a:r>
                        <a:rPr lang="en-US" altLang="ko-KR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AI</a:t>
                      </a:r>
                      <a:r>
                        <a:rPr lang="ko-KR" altLang="en-US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를 통한 자동 전투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8438249"/>
                  </a:ext>
                </a:extLst>
              </a:tr>
              <a:tr h="5175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영웅 뽑기 시스템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영웅을 뽑아서 자신만의 팀을 구성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7049462"/>
                  </a:ext>
                </a:extLst>
              </a:tr>
              <a:tr h="5175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영웅 합성 시스템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중복된 영웅을 뽑으면 합성하여 캐릭터를 강화 시킬 수 있다</a:t>
                      </a:r>
                      <a:r>
                        <a:rPr lang="en-US" altLang="ko-KR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9875694"/>
                  </a:ext>
                </a:extLst>
              </a:tr>
              <a:tr h="5175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스킬 시스템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각 영웅은 액티브 스킬 </a:t>
                      </a:r>
                      <a:r>
                        <a:rPr lang="en-US" altLang="ko-KR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</a:t>
                      </a:r>
                      <a:r>
                        <a:rPr lang="en-US" altLang="ko-KR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패시브 스킬 </a:t>
                      </a:r>
                      <a:r>
                        <a:rPr lang="en-US" altLang="ko-KR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개가 있다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6342858"/>
                  </a:ext>
                </a:extLst>
              </a:tr>
              <a:tr h="7662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스킬 </a:t>
                      </a:r>
                      <a:r>
                        <a:rPr lang="ko-KR" altLang="en-US" sz="1800" b="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레벨업</a:t>
                      </a:r>
                      <a:r>
                        <a:rPr lang="ko-KR" altLang="en-US" sz="18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시스템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스킬은 </a:t>
                      </a:r>
                      <a:r>
                        <a:rPr lang="ko-KR" altLang="en-US" sz="18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레벨업하여</a:t>
                      </a:r>
                      <a:r>
                        <a:rPr lang="ko-KR" altLang="en-US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강화 시킬 수 있다</a:t>
                      </a:r>
                      <a:r>
                        <a:rPr lang="en-US" altLang="ko-KR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4601045"/>
                  </a:ext>
                </a:extLst>
              </a:tr>
              <a:tr h="517585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bg2">
                            <a:lumMod val="5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solidFill>
                          <a:schemeClr val="bg2">
                            <a:lumMod val="5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1494772"/>
                  </a:ext>
                </a:extLst>
              </a:tr>
              <a:tr h="517585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bg2">
                            <a:lumMod val="5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solidFill>
                          <a:schemeClr val="bg2">
                            <a:lumMod val="5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0743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05766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Object 45"/>
          <p:cNvSpPr txBox="1"/>
          <p:nvPr/>
        </p:nvSpPr>
        <p:spPr>
          <a:xfrm>
            <a:off x="285749" y="181871"/>
            <a:ext cx="5734051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400" u="sng" kern="0" spc="-300" dirty="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컨셉</a:t>
            </a:r>
            <a:endParaRPr lang="en-US" altLang="ko-KR" sz="2400" u="sng" kern="0" spc="-300" dirty="0">
              <a:solidFill>
                <a:srgbClr val="0F0F0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sz="3600" b="1" kern="0" spc="-300" dirty="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3600" b="1" kern="0" spc="-300" dirty="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구현 목록 </a:t>
            </a:r>
            <a:r>
              <a:rPr lang="en-US" altLang="ko-KR" sz="3600" b="1" kern="0" spc="-300" dirty="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3600" b="1" kern="0" spc="-300" dirty="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리소스</a:t>
            </a:r>
            <a:endParaRPr lang="en-US" sz="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285749" y="1257300"/>
            <a:ext cx="17716500" cy="8610600"/>
          </a:xfrm>
          <a:prstGeom prst="roundRect">
            <a:avLst>
              <a:gd name="adj" fmla="val 3151"/>
            </a:avLst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8553451" y="1439270"/>
            <a:ext cx="9277349" cy="821968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t"/>
          <a:lstStyle/>
          <a:p>
            <a:pPr algn="ctr"/>
            <a:r>
              <a:rPr lang="ko-KR" altLang="en-US" sz="16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에셋</a:t>
            </a:r>
            <a:r>
              <a:rPr lang="ko-KR" altLang="en-US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사진</a:t>
            </a:r>
            <a:r>
              <a:rPr lang="en-US" altLang="ko-KR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링크</a:t>
            </a: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9759168"/>
              </p:ext>
            </p:extLst>
          </p:nvPr>
        </p:nvGraphicFramePr>
        <p:xfrm>
          <a:off x="533400" y="1512420"/>
          <a:ext cx="7772400" cy="63397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33625">
                  <a:extLst>
                    <a:ext uri="{9D8B030D-6E8A-4147-A177-3AD203B41FA5}">
                      <a16:colId xmlns:a16="http://schemas.microsoft.com/office/drawing/2014/main" val="2040513455"/>
                    </a:ext>
                  </a:extLst>
                </a:gridCol>
                <a:gridCol w="5438775">
                  <a:extLst>
                    <a:ext uri="{9D8B030D-6E8A-4147-A177-3AD203B41FA5}">
                      <a16:colId xmlns:a16="http://schemas.microsoft.com/office/drawing/2014/main" val="3461538499"/>
                    </a:ext>
                  </a:extLst>
                </a:gridCol>
              </a:tblGrid>
              <a:tr h="4558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핵심 리소스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주요 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1831369"/>
                  </a:ext>
                </a:extLst>
              </a:tr>
              <a:tr h="7368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플레이어</a:t>
                      </a:r>
                      <a:r>
                        <a:rPr lang="ko-KR" altLang="en-US" sz="1800" b="0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캐릭터</a:t>
                      </a:r>
                      <a:endParaRPr lang="ko-KR" altLang="en-US" sz="18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여자</a:t>
                      </a:r>
                      <a:r>
                        <a:rPr lang="en-US" altLang="ko-KR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귀여운 이미지</a:t>
                      </a:r>
                      <a:endParaRPr lang="en-US" altLang="ko-KR" sz="1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애니메이션 </a:t>
                      </a:r>
                      <a:r>
                        <a:rPr lang="en-US" altLang="ko-KR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</a:t>
                      </a:r>
                      <a:r>
                        <a:rPr lang="ko-KR" altLang="en-US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기본</a:t>
                      </a:r>
                      <a:r>
                        <a:rPr lang="en-US" altLang="ko-KR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이동</a:t>
                      </a:r>
                      <a:r>
                        <a:rPr lang="en-US" altLang="ko-KR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공격</a:t>
                      </a:r>
                      <a:r>
                        <a:rPr lang="en-US" altLang="ko-KR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en-US" altLang="ko-KR" sz="1800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800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점프</a:t>
                      </a:r>
                      <a:r>
                        <a:rPr lang="en-US" altLang="ko-KR" sz="1800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800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피격</a:t>
                      </a:r>
                      <a:r>
                        <a:rPr lang="en-US" altLang="ko-KR" sz="1800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800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죽음</a:t>
                      </a:r>
                      <a:endParaRPr lang="ko-KR" altLang="en-US" sz="1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6088310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몬스터 </a:t>
                      </a:r>
                      <a:r>
                        <a:rPr lang="en-US" altLang="ko-KR" sz="18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800" b="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슬라임</a:t>
                      </a:r>
                      <a:r>
                        <a:rPr lang="en-US" altLang="ko-KR" sz="18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8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귀여운 이미지</a:t>
                      </a:r>
                      <a:endParaRPr lang="en-US" altLang="ko-KR" sz="1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애니메이션 </a:t>
                      </a:r>
                      <a:r>
                        <a:rPr lang="en-US" altLang="ko-KR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</a:t>
                      </a:r>
                      <a:r>
                        <a:rPr lang="ko-KR" altLang="en-US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기본</a:t>
                      </a:r>
                      <a:r>
                        <a:rPr lang="en-US" altLang="ko-KR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이동</a:t>
                      </a:r>
                      <a:r>
                        <a:rPr lang="en-US" altLang="ko-KR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공격</a:t>
                      </a:r>
                      <a:r>
                        <a:rPr lang="en-US" altLang="ko-KR" sz="1800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800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피격</a:t>
                      </a:r>
                      <a:r>
                        <a:rPr lang="en-US" altLang="ko-KR" sz="1800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800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죽음</a:t>
                      </a:r>
                      <a:endParaRPr lang="ko-KR" altLang="en-US" sz="1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1024387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몬스터 </a:t>
                      </a:r>
                      <a:r>
                        <a:rPr lang="en-US" altLang="ko-KR" sz="18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8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보스</a:t>
                      </a:r>
                      <a:r>
                        <a:rPr lang="en-US" altLang="ko-KR" sz="18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8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무서운 이미지</a:t>
                      </a:r>
                      <a:endParaRPr lang="en-US" altLang="ko-KR" sz="1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애니메이션 </a:t>
                      </a:r>
                      <a:r>
                        <a:rPr lang="en-US" altLang="ko-KR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</a:t>
                      </a:r>
                      <a:r>
                        <a:rPr lang="ko-KR" altLang="en-US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기본</a:t>
                      </a:r>
                      <a:r>
                        <a:rPr lang="en-US" altLang="ko-KR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이동</a:t>
                      </a:r>
                      <a:r>
                        <a:rPr lang="en-US" altLang="ko-KR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공격</a:t>
                      </a:r>
                      <a:r>
                        <a:rPr lang="en-US" altLang="ko-KR" sz="1800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800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피격</a:t>
                      </a:r>
                      <a:r>
                        <a:rPr lang="en-US" altLang="ko-KR" sz="1800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800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죽음</a:t>
                      </a:r>
                      <a:endParaRPr lang="ko-KR" altLang="en-US" sz="1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8568577"/>
                  </a:ext>
                </a:extLst>
              </a:tr>
              <a:tr h="5175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아이템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빨간 </a:t>
                      </a:r>
                      <a:r>
                        <a:rPr lang="ko-KR" altLang="en-US" sz="18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포션</a:t>
                      </a:r>
                      <a:r>
                        <a:rPr lang="en-US" altLang="ko-KR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파란 </a:t>
                      </a:r>
                      <a:r>
                        <a:rPr lang="ko-KR" altLang="en-US" sz="18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포션</a:t>
                      </a:r>
                      <a:endParaRPr lang="ko-KR" altLang="en-US" sz="1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4506719"/>
                  </a:ext>
                </a:extLst>
              </a:tr>
              <a:tr h="5175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무기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단검</a:t>
                      </a:r>
                      <a:r>
                        <a:rPr lang="en-US" altLang="ko-KR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쌍검</a:t>
                      </a:r>
                      <a:r>
                        <a:rPr lang="en-US" altLang="ko-KR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활</a:t>
                      </a:r>
                      <a:r>
                        <a:rPr lang="en-US" altLang="ko-KR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8020551"/>
                  </a:ext>
                </a:extLst>
              </a:tr>
              <a:tr h="517585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4434164"/>
                  </a:ext>
                </a:extLst>
              </a:tr>
              <a:tr h="517585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bg2">
                            <a:lumMod val="5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solidFill>
                          <a:schemeClr val="bg2">
                            <a:lumMod val="5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0703465"/>
                  </a:ext>
                </a:extLst>
              </a:tr>
              <a:tr h="5175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ex) </a:t>
                      </a:r>
                      <a:r>
                        <a:rPr lang="ko-KR" altLang="en-US" sz="2000" b="0" dirty="0" err="1">
                          <a:solidFill>
                            <a:schemeClr val="bg2">
                              <a:lumMod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탐험보드</a:t>
                      </a:r>
                      <a:r>
                        <a:rPr lang="en-US" altLang="ko-KR" sz="2000" b="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2000" b="0" dirty="0" err="1">
                          <a:solidFill>
                            <a:schemeClr val="bg2">
                              <a:lumMod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맵</a:t>
                      </a:r>
                      <a:r>
                        <a:rPr lang="en-US" altLang="ko-KR" sz="2000" b="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2000" b="0" dirty="0">
                        <a:solidFill>
                          <a:schemeClr val="bg2">
                            <a:lumMod val="5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dirty="0" err="1">
                          <a:solidFill>
                            <a:schemeClr val="bg2">
                              <a:lumMod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탐험맵</a:t>
                      </a:r>
                      <a:r>
                        <a:rPr lang="en-US" altLang="ko-KR" sz="2000" b="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 </a:t>
                      </a:r>
                      <a:r>
                        <a:rPr lang="ko-KR" altLang="en-US" sz="2000" b="0" dirty="0" err="1">
                          <a:solidFill>
                            <a:schemeClr val="bg2">
                              <a:lumMod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결투장맵</a:t>
                      </a:r>
                      <a:r>
                        <a:rPr lang="en-US" altLang="ko-KR" sz="2000" b="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2000" b="0" dirty="0">
                        <a:solidFill>
                          <a:schemeClr val="bg2">
                            <a:lumMod val="5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410142"/>
                  </a:ext>
                </a:extLst>
              </a:tr>
              <a:tr h="5175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ex) </a:t>
                      </a:r>
                      <a:r>
                        <a:rPr lang="ko-KR" altLang="en-US" sz="2000" b="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캐릭터 세트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그림자 캐릭터 외형</a:t>
                      </a:r>
                      <a:r>
                        <a:rPr lang="en-US" altLang="ko-KR" sz="2000" b="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sz="2000" b="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동작 </a:t>
                      </a:r>
                      <a:r>
                        <a:rPr lang="en-US" altLang="ko-KR" sz="2000" b="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x2(</a:t>
                      </a:r>
                      <a:r>
                        <a:rPr lang="ko-KR" altLang="en-US" sz="2000" b="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남녀</a:t>
                      </a:r>
                      <a:r>
                        <a:rPr lang="en-US" altLang="ko-KR" sz="2000" b="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2000" b="0" dirty="0">
                        <a:solidFill>
                          <a:schemeClr val="bg2">
                            <a:lumMod val="5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5674379"/>
                  </a:ext>
                </a:extLst>
              </a:tr>
              <a:tr h="517585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solidFill>
                          <a:schemeClr val="bg2">
                            <a:lumMod val="5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solidFill>
                          <a:schemeClr val="bg2">
                            <a:lumMod val="5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3901789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B11FB9C2-40FA-92E8-272F-3725A5A07FC4}"/>
              </a:ext>
            </a:extLst>
          </p:cNvPr>
          <p:cNvSpPr/>
          <p:nvPr/>
        </p:nvSpPr>
        <p:spPr>
          <a:xfrm>
            <a:off x="762000" y="1028700"/>
            <a:ext cx="16306800" cy="7954834"/>
          </a:xfrm>
          <a:prstGeom prst="rect">
            <a:avLst/>
          </a:prstGeom>
          <a:solidFill>
            <a:schemeClr val="accent2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9900">
                <a:latin typeface="돋움" panose="020B0600000101010101" pitchFamily="50" charset="-127"/>
                <a:ea typeface="돋움" panose="020B0600000101010101" pitchFamily="50" charset="-127"/>
              </a:rPr>
              <a:t>작업 필요</a:t>
            </a:r>
            <a:endParaRPr lang="ko-KR" altLang="en-US" sz="199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632186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285750" y="1194919"/>
            <a:ext cx="17716500" cy="8610600"/>
          </a:xfrm>
          <a:prstGeom prst="roundRect">
            <a:avLst>
              <a:gd name="adj" fmla="val 3151"/>
            </a:avLst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7997984" y="342900"/>
            <a:ext cx="2292033" cy="1447800"/>
            <a:chOff x="7086600" y="342900"/>
            <a:chExt cx="2895200" cy="182880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86600" y="342900"/>
              <a:ext cx="2895200" cy="1828800"/>
            </a:xfrm>
            <a:prstGeom prst="rect">
              <a:avLst/>
            </a:prstGeom>
          </p:spPr>
        </p:pic>
        <p:sp>
          <p:nvSpPr>
            <p:cNvPr id="45" name="Object 45"/>
            <p:cNvSpPr txBox="1"/>
            <p:nvPr/>
          </p:nvSpPr>
          <p:spPr>
            <a:xfrm>
              <a:off x="7194219" y="777664"/>
              <a:ext cx="2683456" cy="128294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6000" b="1" kern="0" spc="-300" dirty="0">
                  <a:solidFill>
                    <a:srgbClr val="0F0F0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Gmarket Sans Bold" pitchFamily="34" charset="0"/>
                </a:rPr>
                <a:t>목차</a:t>
              </a:r>
              <a:endParaRPr lang="en-US" sz="105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42" name="Object 8"/>
          <p:cNvSpPr txBox="1"/>
          <p:nvPr/>
        </p:nvSpPr>
        <p:spPr>
          <a:xfrm>
            <a:off x="7502557" y="2439668"/>
            <a:ext cx="3231008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3600" b="1" kern="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[ </a:t>
            </a:r>
            <a:r>
              <a:rPr lang="ko-KR" altLang="en-US" sz="3600" b="1" kern="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게임 구성 </a:t>
            </a:r>
            <a:r>
              <a:rPr lang="en-US" altLang="ko-KR" sz="3600" b="1" kern="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]</a:t>
            </a:r>
            <a:endParaRPr lang="en-US" sz="900" b="1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0" name="Object 8"/>
          <p:cNvSpPr txBox="1"/>
          <p:nvPr/>
        </p:nvSpPr>
        <p:spPr>
          <a:xfrm>
            <a:off x="7758415" y="3238500"/>
            <a:ext cx="4447797" cy="39703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742950" indent="-742950">
              <a:lnSpc>
                <a:spcPct val="150000"/>
              </a:lnSpc>
              <a:buAutoNum type="arabicPeriod"/>
            </a:pPr>
            <a:r>
              <a:rPr lang="ko-KR" altLang="en-US" sz="2400" kern="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게임 흐름도</a:t>
            </a:r>
            <a:endParaRPr lang="en-US" altLang="ko-KR" sz="2400" kern="0" spc="-2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 marL="742950" indent="-742950">
              <a:lnSpc>
                <a:spcPct val="150000"/>
              </a:lnSpc>
              <a:buAutoNum type="arabicPeriod"/>
            </a:pPr>
            <a:r>
              <a:rPr lang="ko-KR" altLang="en-US" sz="2400" kern="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플레이 시나리오</a:t>
            </a:r>
            <a:endParaRPr lang="en-US" altLang="ko-KR" sz="2400" kern="0" spc="-2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 marL="742950" indent="-742950">
              <a:lnSpc>
                <a:spcPct val="150000"/>
              </a:lnSpc>
              <a:buAutoNum type="arabicPeriod"/>
            </a:pPr>
            <a:r>
              <a:rPr lang="ko-KR" altLang="en-US" sz="2400" kern="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아이템 구성</a:t>
            </a:r>
            <a:endParaRPr lang="en-US" altLang="ko-KR" sz="2400" kern="0" spc="-2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 marL="742950" indent="-742950">
              <a:lnSpc>
                <a:spcPct val="150000"/>
              </a:lnSpc>
              <a:buAutoNum type="arabicPeriod"/>
            </a:pPr>
            <a:r>
              <a:rPr lang="ko-KR" altLang="en-US" sz="2400" kern="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월드</a:t>
            </a:r>
            <a:r>
              <a:rPr lang="en-US" altLang="ko-KR" sz="2400" kern="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(</a:t>
            </a:r>
            <a:r>
              <a:rPr lang="ko-KR" altLang="en-US" sz="2400" kern="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스테이지</a:t>
            </a:r>
            <a:r>
              <a:rPr lang="en-US" altLang="ko-KR" sz="2400" kern="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) </a:t>
            </a:r>
            <a:r>
              <a:rPr lang="ko-KR" altLang="en-US" sz="2400" kern="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구성</a:t>
            </a:r>
            <a:endParaRPr lang="en-US" altLang="ko-KR" sz="2400" kern="0" spc="-2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 marL="742950" indent="-742950">
              <a:lnSpc>
                <a:spcPct val="150000"/>
              </a:lnSpc>
              <a:buAutoNum type="arabicPeriod"/>
            </a:pPr>
            <a:r>
              <a:rPr lang="ko-KR" altLang="en-US" sz="2400" kern="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등장인물 구성</a:t>
            </a:r>
            <a:endParaRPr lang="en-US" altLang="ko-KR" sz="2400" kern="0" spc="-2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 marL="742950" indent="-742950">
              <a:lnSpc>
                <a:spcPct val="150000"/>
              </a:lnSpc>
              <a:buAutoNum type="arabicPeriod"/>
            </a:pPr>
            <a:r>
              <a:rPr lang="ko-KR" altLang="en-US" sz="2400" kern="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본인 게임의</a:t>
            </a:r>
            <a:r>
              <a:rPr lang="en-US" altLang="ko-KR" sz="2400" kern="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 </a:t>
            </a:r>
            <a:r>
              <a:rPr lang="ko-KR" altLang="en-US" sz="2400" kern="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주요 시스템 </a:t>
            </a:r>
            <a:r>
              <a:rPr lang="en-US" altLang="ko-KR" sz="2400" kern="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1</a:t>
            </a:r>
          </a:p>
          <a:p>
            <a:pPr marL="742950" indent="-742950">
              <a:lnSpc>
                <a:spcPct val="150000"/>
              </a:lnSpc>
              <a:buAutoNum type="arabicPeriod"/>
            </a:pPr>
            <a:r>
              <a:rPr lang="ko-KR" altLang="en-US" sz="2400" kern="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본인 게임의</a:t>
            </a:r>
            <a:r>
              <a:rPr lang="en-US" altLang="ko-KR" sz="2400" kern="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 </a:t>
            </a:r>
            <a:r>
              <a:rPr lang="ko-KR" altLang="en-US" sz="2400" kern="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주요 시스템 </a:t>
            </a:r>
            <a:r>
              <a:rPr lang="en-US" altLang="ko-KR" sz="2400" kern="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rPr>
              <a:t>2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02EF6D7-A68E-D40C-FEE4-D4BC2EBB8B4F}"/>
              </a:ext>
            </a:extLst>
          </p:cNvPr>
          <p:cNvSpPr/>
          <p:nvPr/>
        </p:nvSpPr>
        <p:spPr>
          <a:xfrm>
            <a:off x="762000" y="1028700"/>
            <a:ext cx="16306800" cy="7954834"/>
          </a:xfrm>
          <a:prstGeom prst="rect">
            <a:avLst/>
          </a:prstGeom>
          <a:solidFill>
            <a:schemeClr val="accent2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9900">
                <a:latin typeface="돋움" panose="020B0600000101010101" pitchFamily="50" charset="-127"/>
                <a:ea typeface="돋움" panose="020B0600000101010101" pitchFamily="50" charset="-127"/>
              </a:rPr>
              <a:t>작업 필요</a:t>
            </a:r>
            <a:endParaRPr lang="ko-KR" altLang="en-US" sz="199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351109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Object 45"/>
          <p:cNvSpPr txBox="1"/>
          <p:nvPr/>
        </p:nvSpPr>
        <p:spPr>
          <a:xfrm>
            <a:off x="285749" y="181871"/>
            <a:ext cx="5734051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400" u="sng" kern="0" spc="-300" dirty="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구성</a:t>
            </a:r>
            <a:endParaRPr lang="en-US" altLang="ko-KR" sz="2400" u="sng" kern="0" spc="-300" dirty="0">
              <a:solidFill>
                <a:srgbClr val="0F0F0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sz="3600" b="1" kern="0" spc="-300" dirty="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sz="3600" b="1" kern="0" spc="-300" dirty="0">
                <a:solidFill>
                  <a:srgbClr val="0F0F0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흐름도</a:t>
            </a:r>
            <a:endParaRPr lang="en-US" sz="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285749" y="1197534"/>
            <a:ext cx="17716500" cy="8610600"/>
          </a:xfrm>
          <a:prstGeom prst="roundRect">
            <a:avLst>
              <a:gd name="adj" fmla="val 3151"/>
            </a:avLst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6603083" y="1632667"/>
            <a:ext cx="4229180" cy="54485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t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시작 화면</a:t>
            </a:r>
          </a:p>
        </p:txBody>
      </p:sp>
      <p:cxnSp>
        <p:nvCxnSpPr>
          <p:cNvPr id="18" name="직선 화살표 연결선 17"/>
          <p:cNvCxnSpPr/>
          <p:nvPr/>
        </p:nvCxnSpPr>
        <p:spPr>
          <a:xfrm>
            <a:off x="10832262" y="2289400"/>
            <a:ext cx="525242" cy="2135"/>
          </a:xfrm>
          <a:prstGeom prst="straightConnector1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모서리가 둥근 직사각형 18"/>
          <p:cNvSpPr/>
          <p:nvPr/>
        </p:nvSpPr>
        <p:spPr>
          <a:xfrm>
            <a:off x="6624814" y="2076109"/>
            <a:ext cx="1253895" cy="430859"/>
          </a:xfrm>
          <a:prstGeom prst="roundRect">
            <a:avLst>
              <a:gd name="adj" fmla="val 39234"/>
            </a:avLst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시작</a:t>
            </a:r>
          </a:p>
        </p:txBody>
      </p:sp>
      <p:sp>
        <p:nvSpPr>
          <p:cNvPr id="41" name="직사각형 40"/>
          <p:cNvSpPr/>
          <p:nvPr/>
        </p:nvSpPr>
        <p:spPr>
          <a:xfrm>
            <a:off x="5160606" y="3723346"/>
            <a:ext cx="4196598" cy="66077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t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플레이 화면</a:t>
            </a:r>
          </a:p>
        </p:txBody>
      </p:sp>
      <p:cxnSp>
        <p:nvCxnSpPr>
          <p:cNvPr id="43" name="꺾인 연결선 42"/>
          <p:cNvCxnSpPr>
            <a:stCxn id="42" idx="2"/>
            <a:endCxn id="47" idx="1"/>
          </p:cNvCxnSpPr>
          <p:nvPr/>
        </p:nvCxnSpPr>
        <p:spPr>
          <a:xfrm rot="16200000" flipH="1">
            <a:off x="9495880" y="1728757"/>
            <a:ext cx="862917" cy="2419331"/>
          </a:xfrm>
          <a:prstGeom prst="bentConnector2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/>
          <p:cNvCxnSpPr/>
          <p:nvPr/>
        </p:nvCxnSpPr>
        <p:spPr>
          <a:xfrm flipH="1">
            <a:off x="9050499" y="5916731"/>
            <a:ext cx="1" cy="276769"/>
          </a:xfrm>
          <a:prstGeom prst="straightConnector1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모서리가 둥근 직사각형 64"/>
          <p:cNvSpPr/>
          <p:nvPr/>
        </p:nvSpPr>
        <p:spPr>
          <a:xfrm>
            <a:off x="14554200" y="6972300"/>
            <a:ext cx="3124200" cy="2590800"/>
          </a:xfrm>
          <a:prstGeom prst="roundRect">
            <a:avLst>
              <a:gd name="adj" fmla="val 7591"/>
            </a:avLst>
          </a:prstGeom>
          <a:noFill/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6" name="직사각형 65"/>
          <p:cNvSpPr/>
          <p:nvPr/>
        </p:nvSpPr>
        <p:spPr>
          <a:xfrm>
            <a:off x="14789434" y="7200900"/>
            <a:ext cx="1125443" cy="41939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t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</a:t>
            </a:r>
          </a:p>
        </p:txBody>
      </p:sp>
      <p:sp>
        <p:nvSpPr>
          <p:cNvPr id="67" name="모서리가 둥근 직사각형 66"/>
          <p:cNvSpPr/>
          <p:nvPr/>
        </p:nvSpPr>
        <p:spPr>
          <a:xfrm>
            <a:off x="14782799" y="7848895"/>
            <a:ext cx="1132077" cy="499706"/>
          </a:xfrm>
          <a:prstGeom prst="roundRect">
            <a:avLst>
              <a:gd name="adj" fmla="val 39234"/>
            </a:avLst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버튼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12899289" y="1427562"/>
            <a:ext cx="48990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씬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화면을 기준으로 게임이 진행되는 흐름도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16233917" y="7215709"/>
            <a:ext cx="1125443" cy="419395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팝업창</a:t>
            </a:r>
            <a:endParaRPr lang="ko-KR" altLang="en-US" sz="16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2" name="모서리가 둥근 직사각형 41"/>
          <p:cNvSpPr/>
          <p:nvPr/>
        </p:nvSpPr>
        <p:spPr>
          <a:xfrm>
            <a:off x="8090725" y="2076106"/>
            <a:ext cx="1253895" cy="430859"/>
          </a:xfrm>
          <a:prstGeom prst="roundRect">
            <a:avLst>
              <a:gd name="adj" fmla="val 39234"/>
            </a:avLst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설명</a:t>
            </a:r>
          </a:p>
        </p:txBody>
      </p:sp>
      <p:sp>
        <p:nvSpPr>
          <p:cNvPr id="44" name="모서리가 둥근 직사각형 43"/>
          <p:cNvSpPr/>
          <p:nvPr/>
        </p:nvSpPr>
        <p:spPr>
          <a:xfrm>
            <a:off x="9570671" y="2076106"/>
            <a:ext cx="1253895" cy="430859"/>
          </a:xfrm>
          <a:prstGeom prst="roundRect">
            <a:avLst>
              <a:gd name="adj" fmla="val 39234"/>
            </a:avLst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종료</a:t>
            </a:r>
          </a:p>
        </p:txBody>
      </p:sp>
      <p:sp>
        <p:nvSpPr>
          <p:cNvPr id="47" name="모서리가 둥근 직사각형 46"/>
          <p:cNvSpPr/>
          <p:nvPr/>
        </p:nvSpPr>
        <p:spPr>
          <a:xfrm>
            <a:off x="11137004" y="3038870"/>
            <a:ext cx="2756674" cy="662024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설명 </a:t>
            </a:r>
            <a:r>
              <a:rPr lang="ko-KR" altLang="en-US" sz="16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팝업창</a:t>
            </a:r>
            <a:endParaRPr lang="ko-KR" altLang="en-US" sz="16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2971799" y="6784421"/>
            <a:ext cx="3200401" cy="66077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t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엔딩 화면</a:t>
            </a:r>
          </a:p>
        </p:txBody>
      </p:sp>
      <p:sp>
        <p:nvSpPr>
          <p:cNvPr id="54" name="모서리가 둥근 직사각형 53"/>
          <p:cNvSpPr/>
          <p:nvPr/>
        </p:nvSpPr>
        <p:spPr>
          <a:xfrm>
            <a:off x="8540657" y="5054225"/>
            <a:ext cx="2756674" cy="6763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캐릭터 정보 </a:t>
            </a:r>
            <a:r>
              <a:rPr lang="ko-KR" altLang="en-US" sz="16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팝업창</a:t>
            </a:r>
            <a:endParaRPr lang="ko-KR" altLang="en-US" sz="16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6" name="한쪽 모서리가 잘린 사각형 35"/>
          <p:cNvSpPr/>
          <p:nvPr/>
        </p:nvSpPr>
        <p:spPr>
          <a:xfrm>
            <a:off x="16233917" y="7848895"/>
            <a:ext cx="1125443" cy="499706"/>
          </a:xfrm>
          <a:prstGeom prst="snip1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표시정보</a:t>
            </a:r>
            <a:endParaRPr lang="ko-KR" altLang="en-US" sz="1600" dirty="0"/>
          </a:p>
        </p:txBody>
      </p:sp>
      <p:sp>
        <p:nvSpPr>
          <p:cNvPr id="56" name="한쪽 모서리가 잘린 사각형 55"/>
          <p:cNvSpPr/>
          <p:nvPr/>
        </p:nvSpPr>
        <p:spPr>
          <a:xfrm>
            <a:off x="12368208" y="3532549"/>
            <a:ext cx="1228742" cy="383087"/>
          </a:xfrm>
          <a:prstGeom prst="snip1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설명</a:t>
            </a:r>
            <a:endParaRPr lang="ko-KR" altLang="en-US" sz="1600" dirty="0"/>
          </a:p>
        </p:txBody>
      </p:sp>
      <p:sp>
        <p:nvSpPr>
          <p:cNvPr id="59" name="모서리가 둥근 직사각형 58"/>
          <p:cNvSpPr/>
          <p:nvPr/>
        </p:nvSpPr>
        <p:spPr>
          <a:xfrm>
            <a:off x="11366973" y="3503764"/>
            <a:ext cx="792763" cy="383087"/>
          </a:xfrm>
          <a:prstGeom prst="roundRect">
            <a:avLst>
              <a:gd name="adj" fmla="val 39234"/>
            </a:avLst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닫기</a:t>
            </a:r>
          </a:p>
        </p:txBody>
      </p:sp>
      <p:cxnSp>
        <p:nvCxnSpPr>
          <p:cNvPr id="89" name="직선 화살표 연결선 88"/>
          <p:cNvCxnSpPr>
            <a:stCxn id="41" idx="1"/>
            <a:endCxn id="53" idx="1"/>
          </p:cNvCxnSpPr>
          <p:nvPr/>
        </p:nvCxnSpPr>
        <p:spPr>
          <a:xfrm rot="10800000" flipV="1">
            <a:off x="2971800" y="4053730"/>
            <a:ext cx="2188807" cy="3061075"/>
          </a:xfrm>
          <a:prstGeom prst="bentConnector3">
            <a:avLst>
              <a:gd name="adj1" fmla="val 155702"/>
            </a:avLst>
          </a:prstGeom>
          <a:ln w="571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직사각형 94"/>
          <p:cNvSpPr/>
          <p:nvPr/>
        </p:nvSpPr>
        <p:spPr>
          <a:xfrm>
            <a:off x="11357504" y="2129456"/>
            <a:ext cx="6463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종료</a:t>
            </a:r>
          </a:p>
        </p:txBody>
      </p:sp>
      <p:sp>
        <p:nvSpPr>
          <p:cNvPr id="97" name="모서리가 둥근 직사각형 96"/>
          <p:cNvSpPr/>
          <p:nvPr/>
        </p:nvSpPr>
        <p:spPr>
          <a:xfrm>
            <a:off x="7868422" y="4147588"/>
            <a:ext cx="1412779" cy="438996"/>
          </a:xfrm>
          <a:prstGeom prst="roundRect">
            <a:avLst>
              <a:gd name="adj" fmla="val 39234"/>
            </a:avLst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캐릭터 얼굴</a:t>
            </a:r>
            <a:endParaRPr lang="ko-KR" altLang="en-US" sz="16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5" name="한쪽 모서리가 잘린 사각형 104"/>
          <p:cNvSpPr/>
          <p:nvPr/>
        </p:nvSpPr>
        <p:spPr>
          <a:xfrm>
            <a:off x="9611270" y="5518846"/>
            <a:ext cx="1514737" cy="397885"/>
          </a:xfrm>
          <a:prstGeom prst="snip1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장비</a:t>
            </a:r>
            <a:r>
              <a:rPr lang="en-US" altLang="ko-KR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능력치</a:t>
            </a:r>
            <a:endParaRPr lang="ko-KR" altLang="en-US" sz="1600" dirty="0"/>
          </a:p>
        </p:txBody>
      </p:sp>
      <p:sp>
        <p:nvSpPr>
          <p:cNvPr id="106" name="모서리가 둥근 직사각형 105"/>
          <p:cNvSpPr/>
          <p:nvPr/>
        </p:nvSpPr>
        <p:spPr>
          <a:xfrm>
            <a:off x="8659393" y="5517200"/>
            <a:ext cx="792763" cy="383087"/>
          </a:xfrm>
          <a:prstGeom prst="roundRect">
            <a:avLst>
              <a:gd name="adj" fmla="val 39234"/>
            </a:avLst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닫기</a:t>
            </a:r>
          </a:p>
        </p:txBody>
      </p:sp>
      <p:sp>
        <p:nvSpPr>
          <p:cNvPr id="110" name="모서리가 둥근 직사각형 109"/>
          <p:cNvSpPr/>
          <p:nvPr/>
        </p:nvSpPr>
        <p:spPr>
          <a:xfrm>
            <a:off x="6458527" y="4147343"/>
            <a:ext cx="1253895" cy="430859"/>
          </a:xfrm>
          <a:prstGeom prst="roundRect">
            <a:avLst>
              <a:gd name="adj" fmla="val 39234"/>
            </a:avLst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설명</a:t>
            </a:r>
          </a:p>
        </p:txBody>
      </p:sp>
      <p:cxnSp>
        <p:nvCxnSpPr>
          <p:cNvPr id="114" name="꺾인 연결선 113"/>
          <p:cNvCxnSpPr>
            <a:stCxn id="110" idx="2"/>
            <a:endCxn id="117" idx="0"/>
          </p:cNvCxnSpPr>
          <p:nvPr/>
        </p:nvCxnSpPr>
        <p:spPr>
          <a:xfrm rot="5400000">
            <a:off x="6066707" y="3983430"/>
            <a:ext cx="423997" cy="1613540"/>
          </a:xfrm>
          <a:prstGeom prst="bentConnector3">
            <a:avLst>
              <a:gd name="adj1" fmla="val 50000"/>
            </a:avLst>
          </a:prstGeom>
          <a:ln w="571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모서리가 둥근 직사각형 116"/>
          <p:cNvSpPr/>
          <p:nvPr/>
        </p:nvSpPr>
        <p:spPr>
          <a:xfrm>
            <a:off x="3200400" y="5002199"/>
            <a:ext cx="4543070" cy="819149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설정 </a:t>
            </a:r>
            <a:r>
              <a:rPr lang="ko-KR" altLang="en-US" sz="16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팝업창</a:t>
            </a:r>
            <a:endParaRPr lang="ko-KR" altLang="en-US" sz="16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1" name="모서리가 둥근 직사각형 120"/>
          <p:cNvSpPr/>
          <p:nvPr/>
        </p:nvSpPr>
        <p:spPr>
          <a:xfrm>
            <a:off x="3441092" y="5476097"/>
            <a:ext cx="540967" cy="461253"/>
          </a:xfrm>
          <a:prstGeom prst="roundRect">
            <a:avLst>
              <a:gd name="adj" fmla="val 39234"/>
            </a:avLst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홈</a:t>
            </a:r>
          </a:p>
        </p:txBody>
      </p:sp>
      <p:sp>
        <p:nvSpPr>
          <p:cNvPr id="122" name="모서리가 둥근 직사각형 121"/>
          <p:cNvSpPr/>
          <p:nvPr/>
        </p:nvSpPr>
        <p:spPr>
          <a:xfrm>
            <a:off x="4141173" y="5481540"/>
            <a:ext cx="1170979" cy="465048"/>
          </a:xfrm>
          <a:prstGeom prst="roundRect">
            <a:avLst>
              <a:gd name="adj" fmla="val 39234"/>
            </a:avLst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이어하기</a:t>
            </a:r>
            <a:endParaRPr lang="ko-KR" altLang="en-US" sz="16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3" name="모서리가 둥근 직사각형 122"/>
          <p:cNvSpPr/>
          <p:nvPr/>
        </p:nvSpPr>
        <p:spPr>
          <a:xfrm>
            <a:off x="5443097" y="5481540"/>
            <a:ext cx="1170979" cy="465048"/>
          </a:xfrm>
          <a:prstGeom prst="roundRect">
            <a:avLst>
              <a:gd name="adj" fmla="val 39234"/>
            </a:avLst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음소거</a:t>
            </a:r>
            <a:endParaRPr lang="ko-KR" altLang="en-US" sz="16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4" name="한쪽 모서리가 잘린 사각형 123"/>
          <p:cNvSpPr/>
          <p:nvPr/>
        </p:nvSpPr>
        <p:spPr>
          <a:xfrm>
            <a:off x="6779057" y="5531976"/>
            <a:ext cx="817740" cy="385273"/>
          </a:xfrm>
          <a:prstGeom prst="snip1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시간</a:t>
            </a:r>
            <a:endParaRPr lang="ko-KR" altLang="en-US" sz="1600" dirty="0"/>
          </a:p>
        </p:txBody>
      </p:sp>
      <p:cxnSp>
        <p:nvCxnSpPr>
          <p:cNvPr id="131" name="직선 화살표 연결선 130"/>
          <p:cNvCxnSpPr>
            <a:stCxn id="19" idx="2"/>
            <a:endCxn id="41" idx="0"/>
          </p:cNvCxnSpPr>
          <p:nvPr/>
        </p:nvCxnSpPr>
        <p:spPr>
          <a:xfrm>
            <a:off x="7251762" y="2506968"/>
            <a:ext cx="7143" cy="1216378"/>
          </a:xfrm>
          <a:prstGeom prst="straightConnector1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직사각형 132"/>
          <p:cNvSpPr/>
          <p:nvPr/>
        </p:nvSpPr>
        <p:spPr>
          <a:xfrm>
            <a:off x="2480586" y="3315868"/>
            <a:ext cx="242566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목숨이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 되거나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보스를 무찔렀을 경우</a:t>
            </a:r>
          </a:p>
        </p:txBody>
      </p:sp>
      <p:cxnSp>
        <p:nvCxnSpPr>
          <p:cNvPr id="137" name="직선 화살표 연결선 136"/>
          <p:cNvCxnSpPr>
            <a:stCxn id="97" idx="2"/>
            <a:endCxn id="54" idx="0"/>
          </p:cNvCxnSpPr>
          <p:nvPr/>
        </p:nvCxnSpPr>
        <p:spPr>
          <a:xfrm rot="16200000" flipH="1">
            <a:off x="9013083" y="4148313"/>
            <a:ext cx="467641" cy="1344182"/>
          </a:xfrm>
          <a:prstGeom prst="bentConnector3">
            <a:avLst>
              <a:gd name="adj1" fmla="val 50000"/>
            </a:avLst>
          </a:prstGeom>
          <a:ln w="571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모서리가 둥근 직사각형 158"/>
          <p:cNvSpPr/>
          <p:nvPr/>
        </p:nvSpPr>
        <p:spPr>
          <a:xfrm>
            <a:off x="4037559" y="7197643"/>
            <a:ext cx="1002396" cy="465048"/>
          </a:xfrm>
          <a:prstGeom prst="roundRect">
            <a:avLst>
              <a:gd name="adj" fmla="val 39234"/>
            </a:avLst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재시도</a:t>
            </a:r>
          </a:p>
        </p:txBody>
      </p:sp>
      <p:sp>
        <p:nvSpPr>
          <p:cNvPr id="160" name="모서리가 둥근 직사각형 159"/>
          <p:cNvSpPr/>
          <p:nvPr/>
        </p:nvSpPr>
        <p:spPr>
          <a:xfrm>
            <a:off x="5199475" y="7201059"/>
            <a:ext cx="933181" cy="465048"/>
          </a:xfrm>
          <a:prstGeom prst="roundRect">
            <a:avLst>
              <a:gd name="adj" fmla="val 39234"/>
            </a:avLst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종료</a:t>
            </a:r>
            <a:endParaRPr lang="ko-KR" altLang="en-US" sz="16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2" name="타원 171"/>
          <p:cNvSpPr/>
          <p:nvPr/>
        </p:nvSpPr>
        <p:spPr>
          <a:xfrm>
            <a:off x="6488864" y="1473478"/>
            <a:ext cx="381000" cy="3810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</a:t>
            </a:r>
            <a:endParaRPr lang="ko-KR" altLang="en-US" dirty="0"/>
          </a:p>
        </p:txBody>
      </p:sp>
      <p:sp>
        <p:nvSpPr>
          <p:cNvPr id="173" name="타원 172"/>
          <p:cNvSpPr/>
          <p:nvPr/>
        </p:nvSpPr>
        <p:spPr>
          <a:xfrm>
            <a:off x="5062097" y="3571500"/>
            <a:ext cx="381000" cy="3810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B</a:t>
            </a:r>
            <a:endParaRPr lang="ko-KR" altLang="en-US" dirty="0"/>
          </a:p>
        </p:txBody>
      </p:sp>
      <p:sp>
        <p:nvSpPr>
          <p:cNvPr id="186" name="타원 185"/>
          <p:cNvSpPr/>
          <p:nvPr/>
        </p:nvSpPr>
        <p:spPr>
          <a:xfrm>
            <a:off x="8859999" y="6212185"/>
            <a:ext cx="381000" cy="3810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B</a:t>
            </a:r>
            <a:endParaRPr lang="ko-KR" altLang="en-US" dirty="0"/>
          </a:p>
        </p:txBody>
      </p:sp>
      <p:sp>
        <p:nvSpPr>
          <p:cNvPr id="217" name="한쪽 모서리가 잘린 사각형 216"/>
          <p:cNvSpPr/>
          <p:nvPr/>
        </p:nvSpPr>
        <p:spPr>
          <a:xfrm>
            <a:off x="3038709" y="7215709"/>
            <a:ext cx="839329" cy="446982"/>
          </a:xfrm>
          <a:prstGeom prst="snip1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시간</a:t>
            </a:r>
            <a:endParaRPr lang="ko-KR" altLang="en-US" sz="1600" dirty="0"/>
          </a:p>
        </p:txBody>
      </p:sp>
      <p:cxnSp>
        <p:nvCxnSpPr>
          <p:cNvPr id="220" name="직선 화살표 연결선 219"/>
          <p:cNvCxnSpPr/>
          <p:nvPr/>
        </p:nvCxnSpPr>
        <p:spPr>
          <a:xfrm flipH="1">
            <a:off x="11813336" y="3898162"/>
            <a:ext cx="1" cy="276769"/>
          </a:xfrm>
          <a:prstGeom prst="straightConnector1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1" name="타원 220"/>
          <p:cNvSpPr/>
          <p:nvPr/>
        </p:nvSpPr>
        <p:spPr>
          <a:xfrm>
            <a:off x="11622836" y="4193616"/>
            <a:ext cx="381000" cy="3810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</a:t>
            </a:r>
            <a:endParaRPr lang="ko-KR" altLang="en-US" dirty="0"/>
          </a:p>
        </p:txBody>
      </p:sp>
      <p:cxnSp>
        <p:nvCxnSpPr>
          <p:cNvPr id="222" name="직선 화살표 연결선 221"/>
          <p:cNvCxnSpPr/>
          <p:nvPr/>
        </p:nvCxnSpPr>
        <p:spPr>
          <a:xfrm flipH="1">
            <a:off x="4691827" y="5957863"/>
            <a:ext cx="1" cy="276769"/>
          </a:xfrm>
          <a:prstGeom prst="straightConnector1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3" name="타원 222"/>
          <p:cNvSpPr/>
          <p:nvPr/>
        </p:nvSpPr>
        <p:spPr>
          <a:xfrm>
            <a:off x="4501327" y="6253317"/>
            <a:ext cx="381000" cy="3810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B</a:t>
            </a:r>
            <a:endParaRPr lang="ko-KR" altLang="en-US" dirty="0"/>
          </a:p>
        </p:txBody>
      </p:sp>
      <p:cxnSp>
        <p:nvCxnSpPr>
          <p:cNvPr id="224" name="직선 화살표 연결선 223"/>
          <p:cNvCxnSpPr/>
          <p:nvPr/>
        </p:nvCxnSpPr>
        <p:spPr>
          <a:xfrm flipH="1">
            <a:off x="4538757" y="7667446"/>
            <a:ext cx="1" cy="276769"/>
          </a:xfrm>
          <a:prstGeom prst="straightConnector1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5" name="타원 224"/>
          <p:cNvSpPr/>
          <p:nvPr/>
        </p:nvSpPr>
        <p:spPr>
          <a:xfrm>
            <a:off x="4348257" y="7962900"/>
            <a:ext cx="381000" cy="3810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B</a:t>
            </a:r>
            <a:endParaRPr lang="ko-KR" altLang="en-US" dirty="0"/>
          </a:p>
        </p:txBody>
      </p:sp>
      <p:cxnSp>
        <p:nvCxnSpPr>
          <p:cNvPr id="226" name="직선 화살표 연결선 225"/>
          <p:cNvCxnSpPr/>
          <p:nvPr/>
        </p:nvCxnSpPr>
        <p:spPr>
          <a:xfrm flipH="1">
            <a:off x="5697207" y="7670596"/>
            <a:ext cx="1" cy="276769"/>
          </a:xfrm>
          <a:prstGeom prst="straightConnector1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7" name="타원 226"/>
          <p:cNvSpPr/>
          <p:nvPr/>
        </p:nvSpPr>
        <p:spPr>
          <a:xfrm>
            <a:off x="5506707" y="7966050"/>
            <a:ext cx="381000" cy="3810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</a:t>
            </a:r>
            <a:endParaRPr lang="ko-KR" altLang="en-US" dirty="0"/>
          </a:p>
        </p:txBody>
      </p:sp>
      <p:cxnSp>
        <p:nvCxnSpPr>
          <p:cNvPr id="229" name="직선 화살표 연결선 228"/>
          <p:cNvCxnSpPr/>
          <p:nvPr/>
        </p:nvCxnSpPr>
        <p:spPr>
          <a:xfrm flipH="1">
            <a:off x="3687538" y="5968081"/>
            <a:ext cx="1" cy="276769"/>
          </a:xfrm>
          <a:prstGeom prst="straightConnector1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0" name="타원 229"/>
          <p:cNvSpPr/>
          <p:nvPr/>
        </p:nvSpPr>
        <p:spPr>
          <a:xfrm>
            <a:off x="3497038" y="6263535"/>
            <a:ext cx="381000" cy="3810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</a:t>
            </a:r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EE4B582-BA37-3643-5E89-CF7A7CCE7929}"/>
              </a:ext>
            </a:extLst>
          </p:cNvPr>
          <p:cNvSpPr/>
          <p:nvPr/>
        </p:nvSpPr>
        <p:spPr>
          <a:xfrm>
            <a:off x="762000" y="1028700"/>
            <a:ext cx="16306800" cy="7954834"/>
          </a:xfrm>
          <a:prstGeom prst="rect">
            <a:avLst/>
          </a:prstGeom>
          <a:solidFill>
            <a:schemeClr val="accent2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9900">
                <a:latin typeface="돋움" panose="020B0600000101010101" pitchFamily="50" charset="-127"/>
                <a:ea typeface="돋움" panose="020B0600000101010101" pitchFamily="50" charset="-127"/>
              </a:rPr>
              <a:t>작업 필요</a:t>
            </a:r>
            <a:endParaRPr lang="ko-KR" altLang="en-US" sz="199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60582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559</TotalTime>
  <Words>3172</Words>
  <Application>Microsoft Office PowerPoint</Application>
  <PresentationFormat>사용자 지정</PresentationFormat>
  <Paragraphs>887</Paragraphs>
  <Slides>47</Slides>
  <Notes>46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47</vt:i4>
      </vt:variant>
    </vt:vector>
  </HeadingPairs>
  <TitlesOfParts>
    <vt:vector size="54" baseType="lpstr">
      <vt:lpstr>돋움</vt:lpstr>
      <vt:lpstr>맑은 고딕</vt:lpstr>
      <vt:lpstr>한컴 윤고딕 250</vt:lpstr>
      <vt:lpstr>Arial</vt:lpstr>
      <vt:lpstr>Calibri</vt:lpstr>
      <vt:lpstr>Wingdings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강형석</dc:creator>
  <cp:lastModifiedBy>김하원(MS)</cp:lastModifiedBy>
  <cp:revision>101</cp:revision>
  <dcterms:created xsi:type="dcterms:W3CDTF">2022-04-21T18:31:52Z</dcterms:created>
  <dcterms:modified xsi:type="dcterms:W3CDTF">2023-06-19T13:14:07Z</dcterms:modified>
</cp:coreProperties>
</file>